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05" autoAdjust="0"/>
    <p:restoredTop sz="94660"/>
  </p:normalViewPr>
  <p:slideViewPr>
    <p:cSldViewPr>
      <p:cViewPr>
        <p:scale>
          <a:sx n="90" d="100"/>
          <a:sy n="90" d="100"/>
        </p:scale>
        <p:origin x="108" y="-141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2021/4/8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487232" y="601044"/>
            <a:ext cx="5320800" cy="8485806"/>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記載例</a:t>
            </a:r>
            <a:endParaRPr kumimoji="1" lang="ja-JP" altLang="en-US" dirty="0">
              <a:solidFill>
                <a:sysClr val="windowText" lastClr="000000"/>
              </a:solidFill>
            </a:endParaRP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smtClean="0">
                <a:latin typeface="+mj-ea"/>
                <a:ea typeface="+mj-ea"/>
              </a:rPr>
              <a:t>【</a:t>
            </a:r>
            <a:r>
              <a:rPr kumimoji="1" lang="ja-JP" altLang="en-US" sz="1200" dirty="0" smtClean="0">
                <a:latin typeface="+mj-ea"/>
                <a:ea typeface="+mj-ea"/>
              </a:rPr>
              <a:t>参考資料１</a:t>
            </a:r>
            <a:r>
              <a:rPr kumimoji="1" lang="en-US" altLang="ja-JP" sz="1200" dirty="0" smtClean="0">
                <a:latin typeface="+mj-ea"/>
                <a:ea typeface="+mj-ea"/>
              </a:rPr>
              <a:t>】</a:t>
            </a:r>
            <a:r>
              <a:rPr kumimoji="1" lang="ja-JP" altLang="en-US" sz="1200" dirty="0" smtClean="0">
                <a:latin typeface="+mj-ea"/>
                <a:ea typeface="+mj-ea"/>
              </a:rPr>
              <a:t>様式第３号（第７条関係）</a:t>
            </a:r>
            <a:endParaRPr kumimoji="1" lang="ja-JP" altLang="en-US" sz="1200" dirty="0">
              <a:latin typeface="+mj-ea"/>
              <a:ea typeface="+mj-ea"/>
            </a:endParaRPr>
          </a:p>
        </p:txBody>
      </p:sp>
      <p:sp>
        <p:nvSpPr>
          <p:cNvPr id="5" name="正方形/長方形 4"/>
          <p:cNvSpPr/>
          <p:nvPr/>
        </p:nvSpPr>
        <p:spPr>
          <a:xfrm>
            <a:off x="2348880" y="1786548"/>
            <a:ext cx="720080" cy="224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●●県</a:t>
            </a:r>
            <a:endParaRPr kumimoji="1" lang="ja-JP" altLang="en-US" sz="900" dirty="0">
              <a:solidFill>
                <a:srgbClr val="FF0000"/>
              </a:solidFill>
            </a:endParaRPr>
          </a:p>
        </p:txBody>
      </p:sp>
      <p:sp>
        <p:nvSpPr>
          <p:cNvPr id="8" name="正方形/長方形 7"/>
          <p:cNvSpPr/>
          <p:nvPr/>
        </p:nvSpPr>
        <p:spPr>
          <a:xfrm>
            <a:off x="4149080" y="1786548"/>
            <a:ext cx="720080" cy="224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▲▲町</a:t>
            </a:r>
            <a:endParaRPr kumimoji="1" lang="ja-JP" altLang="en-US" sz="900" dirty="0">
              <a:solidFill>
                <a:srgbClr val="FF0000"/>
              </a:solidFill>
            </a:endParaRPr>
          </a:p>
        </p:txBody>
      </p:sp>
      <p:sp>
        <p:nvSpPr>
          <p:cNvPr id="9" name="正方形/長方形 8"/>
          <p:cNvSpPr/>
          <p:nvPr/>
        </p:nvSpPr>
        <p:spPr>
          <a:xfrm>
            <a:off x="5632770"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３</a:t>
            </a:r>
            <a:endParaRPr kumimoji="1" lang="ja-JP" altLang="en-US" sz="900" dirty="0">
              <a:solidFill>
                <a:srgbClr val="FF0000"/>
              </a:solidFill>
            </a:endParaRPr>
          </a:p>
        </p:txBody>
      </p:sp>
      <p:sp>
        <p:nvSpPr>
          <p:cNvPr id="10" name="正方形/長方形 9"/>
          <p:cNvSpPr/>
          <p:nvPr/>
        </p:nvSpPr>
        <p:spPr>
          <a:xfrm>
            <a:off x="5860906" y="2397456"/>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６</a:t>
            </a:r>
            <a:endParaRPr kumimoji="1" lang="ja-JP" altLang="en-US" sz="900" dirty="0">
              <a:solidFill>
                <a:srgbClr val="FF0000"/>
              </a:solidFill>
            </a:endParaRPr>
          </a:p>
        </p:txBody>
      </p:sp>
      <p:sp>
        <p:nvSpPr>
          <p:cNvPr id="11" name="正方形/長方形 10"/>
          <p:cNvSpPr/>
          <p:nvPr/>
        </p:nvSpPr>
        <p:spPr>
          <a:xfrm>
            <a:off x="6126036"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a:t>
            </a:r>
            <a:endParaRPr kumimoji="1" lang="ja-JP" altLang="en-US" sz="900" dirty="0">
              <a:solidFill>
                <a:srgbClr val="FF0000"/>
              </a:solidFill>
            </a:endParaRPr>
          </a:p>
        </p:txBody>
      </p:sp>
      <p:sp>
        <p:nvSpPr>
          <p:cNvPr id="12" name="正方形/長方形 11"/>
          <p:cNvSpPr/>
          <p:nvPr/>
        </p:nvSpPr>
        <p:spPr>
          <a:xfrm>
            <a:off x="2143692" y="2977301"/>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太郎</a:t>
            </a:r>
            <a:endParaRPr kumimoji="1" lang="ja-JP" altLang="en-US" sz="900" dirty="0">
              <a:solidFill>
                <a:srgbClr val="FF0000"/>
              </a:solidFill>
            </a:endParaRPr>
          </a:p>
        </p:txBody>
      </p:sp>
      <p:sp>
        <p:nvSpPr>
          <p:cNvPr id="13" name="正方形/長方形 12"/>
          <p:cNvSpPr/>
          <p:nvPr/>
        </p:nvSpPr>
        <p:spPr>
          <a:xfrm>
            <a:off x="2132856" y="2895344"/>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タロウ</a:t>
            </a:r>
            <a:endParaRPr kumimoji="1" lang="ja-JP" altLang="en-US" sz="500" dirty="0">
              <a:solidFill>
                <a:srgbClr val="FF0000"/>
              </a:solidFill>
            </a:endParaRPr>
          </a:p>
        </p:txBody>
      </p:sp>
      <p:sp>
        <p:nvSpPr>
          <p:cNvPr id="14" name="正方形/長方形 13"/>
          <p:cNvSpPr/>
          <p:nvPr/>
        </p:nvSpPr>
        <p:spPr>
          <a:xfrm>
            <a:off x="3277702" y="2929831"/>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15" name="正方形/長方形 14"/>
          <p:cNvSpPr/>
          <p:nvPr/>
        </p:nvSpPr>
        <p:spPr>
          <a:xfrm>
            <a:off x="3573016" y="292319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16" name="正方形/長方形 15"/>
          <p:cNvSpPr/>
          <p:nvPr/>
        </p:nvSpPr>
        <p:spPr>
          <a:xfrm>
            <a:off x="362288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7" name="正方形/長方形 16"/>
          <p:cNvSpPr/>
          <p:nvPr/>
        </p:nvSpPr>
        <p:spPr>
          <a:xfrm>
            <a:off x="391462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8" name="正方形/長方形 17"/>
          <p:cNvSpPr/>
          <p:nvPr/>
        </p:nvSpPr>
        <p:spPr>
          <a:xfrm>
            <a:off x="420636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9" name="正方形/長方形 18"/>
          <p:cNvSpPr/>
          <p:nvPr/>
        </p:nvSpPr>
        <p:spPr>
          <a:xfrm>
            <a:off x="4414974" y="2933232"/>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900" dirty="0" smtClean="0">
                <a:solidFill>
                  <a:srgbClr val="FF0000"/>
                </a:solidFill>
              </a:rPr>
              <a:t>▲▲町</a:t>
            </a:r>
            <a:r>
              <a:rPr kumimoji="1" lang="en-US" altLang="ja-JP" sz="900" dirty="0" smtClean="0">
                <a:solidFill>
                  <a:srgbClr val="FF0000"/>
                </a:solidFill>
              </a:rPr>
              <a:t>××</a:t>
            </a:r>
            <a:r>
              <a:rPr kumimoji="1" lang="ja-JP" altLang="en-US" sz="900" dirty="0" smtClean="0">
                <a:solidFill>
                  <a:srgbClr val="FF0000"/>
                </a:solidFill>
              </a:rPr>
              <a:t>丁目△△番地</a:t>
            </a:r>
            <a:endParaRPr kumimoji="1" lang="ja-JP" altLang="en-US" sz="900" dirty="0">
              <a:solidFill>
                <a:srgbClr val="FF0000"/>
              </a:solidFill>
            </a:endParaRPr>
          </a:p>
        </p:txBody>
      </p:sp>
      <p:sp>
        <p:nvSpPr>
          <p:cNvPr id="20" name="正方形/長方形 19"/>
          <p:cNvSpPr/>
          <p:nvPr/>
        </p:nvSpPr>
        <p:spPr>
          <a:xfrm>
            <a:off x="5400619"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111</a:t>
            </a:r>
            <a:endParaRPr kumimoji="1" lang="ja-JP" altLang="en-US" sz="600" dirty="0">
              <a:solidFill>
                <a:srgbClr val="FF0000"/>
              </a:solidFill>
            </a:endParaRPr>
          </a:p>
        </p:txBody>
      </p:sp>
      <p:sp>
        <p:nvSpPr>
          <p:cNvPr id="21" name="正方形/長方形 20"/>
          <p:cNvSpPr/>
          <p:nvPr/>
        </p:nvSpPr>
        <p:spPr>
          <a:xfrm>
            <a:off x="5734948"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222</a:t>
            </a:r>
            <a:endParaRPr kumimoji="1" lang="ja-JP" altLang="en-US" sz="600" dirty="0">
              <a:solidFill>
                <a:srgbClr val="FF0000"/>
              </a:solidFill>
            </a:endParaRPr>
          </a:p>
        </p:txBody>
      </p:sp>
      <p:sp>
        <p:nvSpPr>
          <p:cNvPr id="22" name="正方形/長方形 21"/>
          <p:cNvSpPr/>
          <p:nvPr/>
        </p:nvSpPr>
        <p:spPr>
          <a:xfrm>
            <a:off x="6030042"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3333</a:t>
            </a:r>
            <a:endParaRPr kumimoji="1" lang="ja-JP" altLang="en-US" sz="600" dirty="0">
              <a:solidFill>
                <a:srgbClr val="FF0000"/>
              </a:solidFill>
            </a:endParaRPr>
          </a:p>
        </p:txBody>
      </p:sp>
      <p:sp>
        <p:nvSpPr>
          <p:cNvPr id="23" name="正方形/長方形 22"/>
          <p:cNvSpPr/>
          <p:nvPr/>
        </p:nvSpPr>
        <p:spPr>
          <a:xfrm>
            <a:off x="1790232" y="336151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4" name="正方形/長方形 23"/>
          <p:cNvSpPr/>
          <p:nvPr/>
        </p:nvSpPr>
        <p:spPr>
          <a:xfrm>
            <a:off x="2726978" y="3410404"/>
            <a:ext cx="435930" cy="69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●●年金</a:t>
            </a:r>
            <a:endParaRPr kumimoji="1" lang="ja-JP" altLang="en-US" sz="500" dirty="0">
              <a:solidFill>
                <a:srgbClr val="FF0000"/>
              </a:solidFill>
            </a:endParaRPr>
          </a:p>
        </p:txBody>
      </p:sp>
      <p:sp>
        <p:nvSpPr>
          <p:cNvPr id="25" name="正方形/長方形 24"/>
          <p:cNvSpPr/>
          <p:nvPr/>
        </p:nvSpPr>
        <p:spPr>
          <a:xfrm>
            <a:off x="4547820" y="358593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6" name="正方形/長方形 25"/>
          <p:cNvSpPr/>
          <p:nvPr/>
        </p:nvSpPr>
        <p:spPr>
          <a:xfrm>
            <a:off x="2120256" y="5077758"/>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一郎</a:t>
            </a:r>
            <a:endParaRPr kumimoji="1" lang="ja-JP" altLang="en-US" sz="900" dirty="0">
              <a:solidFill>
                <a:srgbClr val="FF0000"/>
              </a:solidFill>
            </a:endParaRPr>
          </a:p>
        </p:txBody>
      </p:sp>
      <p:sp>
        <p:nvSpPr>
          <p:cNvPr id="27" name="正方形/長方形 26"/>
          <p:cNvSpPr/>
          <p:nvPr/>
        </p:nvSpPr>
        <p:spPr>
          <a:xfrm>
            <a:off x="2120256" y="4969758"/>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イチロウ</a:t>
            </a:r>
            <a:endParaRPr kumimoji="1" lang="ja-JP" altLang="en-US" sz="500" dirty="0">
              <a:solidFill>
                <a:srgbClr val="FF0000"/>
              </a:solidFill>
            </a:endParaRPr>
          </a:p>
        </p:txBody>
      </p:sp>
      <p:sp>
        <p:nvSpPr>
          <p:cNvPr id="28" name="正方形/長方形 27"/>
          <p:cNvSpPr/>
          <p:nvPr/>
        </p:nvSpPr>
        <p:spPr>
          <a:xfrm>
            <a:off x="2120256" y="5426652"/>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花子</a:t>
            </a:r>
            <a:endParaRPr kumimoji="1" lang="ja-JP" altLang="en-US" sz="900" dirty="0">
              <a:solidFill>
                <a:srgbClr val="FF0000"/>
              </a:solidFill>
            </a:endParaRPr>
          </a:p>
        </p:txBody>
      </p:sp>
      <p:sp>
        <p:nvSpPr>
          <p:cNvPr id="29" name="正方形/長方形 28"/>
          <p:cNvSpPr/>
          <p:nvPr/>
        </p:nvSpPr>
        <p:spPr>
          <a:xfrm>
            <a:off x="2120256" y="5307852"/>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ハナコ</a:t>
            </a:r>
            <a:endParaRPr kumimoji="1" lang="ja-JP" altLang="en-US" sz="500" dirty="0">
              <a:solidFill>
                <a:srgbClr val="FF0000"/>
              </a:solidFill>
            </a:endParaRPr>
          </a:p>
        </p:txBody>
      </p:sp>
      <p:sp>
        <p:nvSpPr>
          <p:cNvPr id="30" name="正方形/長方形 29"/>
          <p:cNvSpPr/>
          <p:nvPr/>
        </p:nvSpPr>
        <p:spPr>
          <a:xfrm>
            <a:off x="3056256" y="501781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1" name="正方形/長方形 30"/>
          <p:cNvSpPr/>
          <p:nvPr/>
        </p:nvSpPr>
        <p:spPr>
          <a:xfrm>
            <a:off x="3380256" y="501781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32" name="正方形/長方形 31"/>
          <p:cNvSpPr/>
          <p:nvPr/>
        </p:nvSpPr>
        <p:spPr>
          <a:xfrm>
            <a:off x="3056256" y="535722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3" name="正方形/長方形 32"/>
          <p:cNvSpPr/>
          <p:nvPr/>
        </p:nvSpPr>
        <p:spPr>
          <a:xfrm>
            <a:off x="3380256" y="5355344"/>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女</a:t>
            </a:r>
            <a:endParaRPr kumimoji="1" lang="ja-JP" altLang="en-US" sz="900" dirty="0">
              <a:solidFill>
                <a:srgbClr val="FF0000"/>
              </a:solidFill>
            </a:endParaRPr>
          </a:p>
        </p:txBody>
      </p:sp>
      <p:sp>
        <p:nvSpPr>
          <p:cNvPr id="34" name="正方形/長方形 33"/>
          <p:cNvSpPr/>
          <p:nvPr/>
        </p:nvSpPr>
        <p:spPr>
          <a:xfrm>
            <a:off x="3661763" y="502435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有</a:t>
            </a:r>
            <a:endParaRPr kumimoji="1" lang="ja-JP" altLang="en-US" sz="900" dirty="0">
              <a:solidFill>
                <a:srgbClr val="FF0000"/>
              </a:solidFill>
            </a:endParaRPr>
          </a:p>
        </p:txBody>
      </p:sp>
      <p:sp>
        <p:nvSpPr>
          <p:cNvPr id="35" name="正方形/長方形 34"/>
          <p:cNvSpPr/>
          <p:nvPr/>
        </p:nvSpPr>
        <p:spPr>
          <a:xfrm>
            <a:off x="3668256" y="536177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無</a:t>
            </a:r>
            <a:endParaRPr kumimoji="1" lang="ja-JP" altLang="en-US" sz="900" dirty="0">
              <a:solidFill>
                <a:srgbClr val="FF0000"/>
              </a:solidFill>
            </a:endParaRPr>
          </a:p>
        </p:txBody>
      </p:sp>
      <p:sp>
        <p:nvSpPr>
          <p:cNvPr id="36" name="正方形/長方形 35"/>
          <p:cNvSpPr/>
          <p:nvPr/>
        </p:nvSpPr>
        <p:spPr>
          <a:xfrm>
            <a:off x="3922083" y="502435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7" name="正方形/長方形 36"/>
          <p:cNvSpPr/>
          <p:nvPr/>
        </p:nvSpPr>
        <p:spPr>
          <a:xfrm>
            <a:off x="3912046" y="532402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9" name="正方形/長方形 38"/>
          <p:cNvSpPr/>
          <p:nvPr/>
        </p:nvSpPr>
        <p:spPr>
          <a:xfrm>
            <a:off x="3875896" y="517906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12</a:t>
            </a:r>
            <a:endParaRPr kumimoji="1" lang="ja-JP" altLang="en-US" sz="600" dirty="0">
              <a:solidFill>
                <a:srgbClr val="FF0000"/>
              </a:solidFill>
            </a:endParaRPr>
          </a:p>
        </p:txBody>
      </p:sp>
      <p:sp>
        <p:nvSpPr>
          <p:cNvPr id="40" name="正方形/長方形 39"/>
          <p:cNvSpPr/>
          <p:nvPr/>
        </p:nvSpPr>
        <p:spPr>
          <a:xfrm>
            <a:off x="4154331" y="517906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12</a:t>
            </a:r>
            <a:endParaRPr kumimoji="1" lang="ja-JP" altLang="en-US" sz="600" dirty="0">
              <a:solidFill>
                <a:srgbClr val="FF0000"/>
              </a:solidFill>
            </a:endParaRPr>
          </a:p>
        </p:txBody>
      </p:sp>
      <p:sp>
        <p:nvSpPr>
          <p:cNvPr id="41" name="正方形/長方形 40"/>
          <p:cNvSpPr/>
          <p:nvPr/>
        </p:nvSpPr>
        <p:spPr>
          <a:xfrm>
            <a:off x="4439259" y="517906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2" name="正方形/長方形 41"/>
          <p:cNvSpPr/>
          <p:nvPr/>
        </p:nvSpPr>
        <p:spPr>
          <a:xfrm>
            <a:off x="4845456" y="5078711"/>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同居</a:t>
            </a:r>
            <a:endParaRPr kumimoji="1" lang="ja-JP" altLang="en-US" sz="700" dirty="0">
              <a:solidFill>
                <a:srgbClr val="FF0000"/>
              </a:solidFill>
            </a:endParaRPr>
          </a:p>
        </p:txBody>
      </p:sp>
      <p:sp>
        <p:nvSpPr>
          <p:cNvPr id="43" name="正方形/長方形 42"/>
          <p:cNvSpPr/>
          <p:nvPr/>
        </p:nvSpPr>
        <p:spPr>
          <a:xfrm>
            <a:off x="4845456" y="536177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別居</a:t>
            </a:r>
            <a:endParaRPr kumimoji="1" lang="ja-JP" altLang="en-US" sz="700" dirty="0">
              <a:solidFill>
                <a:srgbClr val="FF0000"/>
              </a:solidFill>
            </a:endParaRPr>
          </a:p>
        </p:txBody>
      </p:sp>
      <p:sp>
        <p:nvSpPr>
          <p:cNvPr id="44" name="正方形/長方形 43"/>
          <p:cNvSpPr/>
          <p:nvPr/>
        </p:nvSpPr>
        <p:spPr>
          <a:xfrm>
            <a:off x="3875896" y="545752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15</a:t>
            </a:r>
            <a:endParaRPr kumimoji="1" lang="ja-JP" altLang="en-US" sz="600" dirty="0">
              <a:solidFill>
                <a:srgbClr val="FF0000"/>
              </a:solidFill>
            </a:endParaRPr>
          </a:p>
        </p:txBody>
      </p:sp>
      <p:sp>
        <p:nvSpPr>
          <p:cNvPr id="45" name="正方形/長方形 44"/>
          <p:cNvSpPr/>
          <p:nvPr/>
        </p:nvSpPr>
        <p:spPr>
          <a:xfrm>
            <a:off x="4972980" y="5361779"/>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800" dirty="0" smtClean="0">
                <a:solidFill>
                  <a:srgbClr val="FF0000"/>
                </a:solidFill>
              </a:rPr>
              <a:t>■■市△△丁目□□番地</a:t>
            </a:r>
            <a:endParaRPr kumimoji="1" lang="ja-JP" altLang="en-US" sz="800" dirty="0">
              <a:solidFill>
                <a:srgbClr val="FF0000"/>
              </a:solidFill>
            </a:endParaRPr>
          </a:p>
        </p:txBody>
      </p:sp>
      <p:sp>
        <p:nvSpPr>
          <p:cNvPr id="47" name="正方形/長方形 46"/>
          <p:cNvSpPr/>
          <p:nvPr/>
        </p:nvSpPr>
        <p:spPr>
          <a:xfrm>
            <a:off x="4160778" y="546706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a:solidFill>
                  <a:srgbClr val="FF0000"/>
                </a:solidFill>
              </a:rPr>
              <a:t>8</a:t>
            </a:r>
            <a:endParaRPr kumimoji="1" lang="ja-JP" altLang="en-US" sz="600" dirty="0">
              <a:solidFill>
                <a:srgbClr val="FF0000"/>
              </a:solidFill>
            </a:endParaRPr>
          </a:p>
        </p:txBody>
      </p:sp>
      <p:sp>
        <p:nvSpPr>
          <p:cNvPr id="48" name="正方形/長方形 47"/>
          <p:cNvSpPr/>
          <p:nvPr/>
        </p:nvSpPr>
        <p:spPr>
          <a:xfrm>
            <a:off x="4443867" y="546706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9" name="正方形/長方形 48"/>
          <p:cNvSpPr/>
          <p:nvPr/>
        </p:nvSpPr>
        <p:spPr>
          <a:xfrm>
            <a:off x="2513368" y="8037184"/>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夏子</a:t>
            </a:r>
            <a:endParaRPr kumimoji="1" lang="ja-JP" altLang="en-US" sz="900" dirty="0">
              <a:solidFill>
                <a:srgbClr val="FF0000"/>
              </a:solidFill>
            </a:endParaRPr>
          </a:p>
        </p:txBody>
      </p:sp>
      <p:sp>
        <p:nvSpPr>
          <p:cNvPr id="50" name="楕円 49"/>
          <p:cNvSpPr/>
          <p:nvPr/>
        </p:nvSpPr>
        <p:spPr>
          <a:xfrm>
            <a:off x="3685968" y="8062504"/>
            <a:ext cx="67816" cy="7200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4" name="角丸四角形 53"/>
          <p:cNvSpPr/>
          <p:nvPr/>
        </p:nvSpPr>
        <p:spPr>
          <a:xfrm>
            <a:off x="44625" y="4095240"/>
            <a:ext cx="1431534" cy="258843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令和３年４月分の児童扶養手当の支給要件に該当する（給付金の対象となる）お子さんのお名前を記入してください。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endParaRPr kumimoji="1" lang="en-US" altLang="ja-JP" sz="900" dirty="0" smtClean="0">
              <a:solidFill>
                <a:srgbClr val="FF0000"/>
              </a:solidFill>
              <a:latin typeface="Meiryo UI" panose="020B0604030504040204" pitchFamily="50" charset="-128"/>
              <a:ea typeface="Meiryo UI" panose="020B0604030504040204" pitchFamily="50" charset="-128"/>
            </a:endParaRPr>
          </a:p>
          <a:p>
            <a:r>
              <a:rPr kumimoji="1" lang="en-US" altLang="ja-JP" sz="900" dirty="0" smtClean="0">
                <a:solidFill>
                  <a:srgbClr val="FF0000"/>
                </a:solidFill>
                <a:latin typeface="Meiryo UI" panose="020B0604030504040204" pitchFamily="50" charset="-128"/>
                <a:ea typeface="Meiryo UI" panose="020B0604030504040204" pitchFamily="50" charset="-128"/>
              </a:rPr>
              <a:t>※</a:t>
            </a:r>
            <a:r>
              <a:rPr kumimoji="1" lang="ja-JP" altLang="en-US" sz="900" dirty="0" smtClean="0">
                <a:solidFill>
                  <a:srgbClr val="FF0000"/>
                </a:solidFill>
                <a:latin typeface="Meiryo UI" panose="020B0604030504040204" pitchFamily="50" charset="-128"/>
                <a:ea typeface="Meiryo UI" panose="020B0604030504040204" pitchFamily="50" charset="-128"/>
              </a:rPr>
              <a:t>令和</a:t>
            </a:r>
            <a:r>
              <a:rPr lang="ja-JP" altLang="en-US" sz="900" dirty="0" smtClean="0">
                <a:solidFill>
                  <a:srgbClr val="FF0000"/>
                </a:solidFill>
                <a:latin typeface="Meiryo UI" panose="020B0604030504040204" pitchFamily="50" charset="-128"/>
                <a:ea typeface="Meiryo UI" panose="020B0604030504040204" pitchFamily="50" charset="-128"/>
              </a:rPr>
              <a:t>３年４月</a:t>
            </a:r>
            <a:r>
              <a:rPr kumimoji="1" lang="ja-JP" altLang="en-US" sz="900" dirty="0" smtClean="0">
                <a:solidFill>
                  <a:srgbClr val="FF0000"/>
                </a:solidFill>
                <a:latin typeface="Meiryo UI" panose="020B0604030504040204" pitchFamily="50" charset="-128"/>
                <a:ea typeface="Meiryo UI" panose="020B0604030504040204" pitchFamily="50" charset="-128"/>
              </a:rPr>
              <a:t>以後に生まれたお子さんや平成</a:t>
            </a:r>
            <a:r>
              <a:rPr kumimoji="1" lang="en-US" altLang="ja-JP" sz="900" dirty="0" smtClean="0">
                <a:solidFill>
                  <a:srgbClr val="FF0000"/>
                </a:solidFill>
                <a:latin typeface="Meiryo UI" panose="020B0604030504040204" pitchFamily="50" charset="-128"/>
                <a:ea typeface="Meiryo UI" panose="020B0604030504040204" pitchFamily="50" charset="-128"/>
              </a:rPr>
              <a:t>15</a:t>
            </a:r>
            <a:r>
              <a:rPr lang="ja-JP" altLang="en-US" sz="900" dirty="0" smtClean="0">
                <a:solidFill>
                  <a:srgbClr val="FF0000"/>
                </a:solidFill>
                <a:latin typeface="Meiryo UI" panose="020B0604030504040204" pitchFamily="50" charset="-128"/>
                <a:ea typeface="Meiryo UI" panose="020B0604030504040204" pitchFamily="50" charset="-128"/>
              </a:rPr>
              <a:t>年４月</a:t>
            </a:r>
            <a:r>
              <a:rPr kumimoji="1" lang="ja-JP" altLang="en-US" sz="900" dirty="0" smtClean="0">
                <a:solidFill>
                  <a:srgbClr val="FF0000"/>
                </a:solidFill>
                <a:latin typeface="Meiryo UI" panose="020B0604030504040204" pitchFamily="50" charset="-128"/>
                <a:ea typeface="Meiryo UI" panose="020B0604030504040204" pitchFamily="50" charset="-128"/>
              </a:rPr>
              <a:t>１日以前に生まれた（障害の状態にあるお子さんの場合は平成</a:t>
            </a:r>
            <a:r>
              <a:rPr kumimoji="1" lang="en-US" altLang="ja-JP" sz="900" dirty="0" smtClean="0">
                <a:solidFill>
                  <a:srgbClr val="FF0000"/>
                </a:solidFill>
                <a:latin typeface="Meiryo UI" panose="020B0604030504040204" pitchFamily="50" charset="-128"/>
                <a:ea typeface="Meiryo UI" panose="020B0604030504040204" pitchFamily="50" charset="-128"/>
              </a:rPr>
              <a:t>13</a:t>
            </a:r>
            <a:r>
              <a:rPr lang="ja-JP" altLang="en-US" sz="900" dirty="0" smtClean="0">
                <a:solidFill>
                  <a:srgbClr val="FF0000"/>
                </a:solidFill>
                <a:latin typeface="Meiryo UI" panose="020B0604030504040204" pitchFamily="50" charset="-128"/>
                <a:ea typeface="Meiryo UI" panose="020B0604030504040204" pitchFamily="50" charset="-128"/>
              </a:rPr>
              <a:t>年３月</a:t>
            </a:r>
            <a:r>
              <a:rPr kumimoji="1" lang="ja-JP" altLang="en-US" sz="900" dirty="0" smtClean="0">
                <a:solidFill>
                  <a:srgbClr val="FF0000"/>
                </a:solidFill>
                <a:latin typeface="Meiryo UI" panose="020B0604030504040204" pitchFamily="50" charset="-128"/>
                <a:ea typeface="Meiryo UI" panose="020B0604030504040204" pitchFamily="50" charset="-128"/>
              </a:rPr>
              <a:t>以前に生まれた）</a:t>
            </a:r>
            <a:r>
              <a:rPr lang="ja-JP" altLang="en-US" sz="900" dirty="0">
                <a:solidFill>
                  <a:srgbClr val="FF0000"/>
                </a:solidFill>
                <a:latin typeface="Meiryo UI" panose="020B0604030504040204" pitchFamily="50" charset="-128"/>
                <a:ea typeface="Meiryo UI" panose="020B0604030504040204" pitchFamily="50" charset="-128"/>
              </a:rPr>
              <a:t>お子</a:t>
            </a:r>
            <a:r>
              <a:rPr lang="ja-JP" altLang="en-US" sz="900" dirty="0" smtClean="0">
                <a:solidFill>
                  <a:srgbClr val="FF0000"/>
                </a:solidFill>
                <a:latin typeface="Meiryo UI" panose="020B0604030504040204" pitchFamily="50" charset="-128"/>
                <a:ea typeface="Meiryo UI" panose="020B0604030504040204" pitchFamily="50" charset="-128"/>
              </a:rPr>
              <a:t>さんは対象外となりますので記入しないでください。</a:t>
            </a:r>
            <a:endParaRPr kumimoji="1" lang="en-US" altLang="ja-JP" sz="900" dirty="0" smtClean="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38" name="直線矢印コネクタ 37"/>
          <p:cNvCxnSpPr>
            <a:stCxn id="53" idx="3"/>
          </p:cNvCxnSpPr>
          <p:nvPr/>
        </p:nvCxnSpPr>
        <p:spPr>
          <a:xfrm>
            <a:off x="1484785" y="2656646"/>
            <a:ext cx="711336"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1190812" y="1101323"/>
            <a:ext cx="952880" cy="60621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1464312" y="5025061"/>
            <a:ext cx="593404"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56" idx="3"/>
          </p:cNvCxnSpPr>
          <p:nvPr/>
        </p:nvCxnSpPr>
        <p:spPr>
          <a:xfrm>
            <a:off x="1476159" y="7877736"/>
            <a:ext cx="337539" cy="9986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9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519074" y="252919"/>
            <a:ext cx="5320800" cy="8867015"/>
          </a:xfrm>
          <a:prstGeom prst="rect">
            <a:avLst/>
          </a:prstGeom>
        </p:spPr>
      </p:pic>
      <p:sp>
        <p:nvSpPr>
          <p:cNvPr id="3" name="正方形/長方形 2"/>
          <p:cNvSpPr/>
          <p:nvPr/>
        </p:nvSpPr>
        <p:spPr>
          <a:xfrm>
            <a:off x="1885964" y="1880611"/>
            <a:ext cx="18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000" dirty="0" smtClean="0">
                <a:solidFill>
                  <a:srgbClr val="FF0000"/>
                </a:solidFill>
              </a:rPr>
              <a:t>✓</a:t>
            </a:r>
            <a:endParaRPr kumimoji="1" lang="ja-JP" altLang="en-US" sz="1000" dirty="0">
              <a:solidFill>
                <a:srgbClr val="FF0000"/>
              </a:solidFill>
            </a:endParaRPr>
          </a:p>
        </p:txBody>
      </p:sp>
      <p:sp>
        <p:nvSpPr>
          <p:cNvPr id="5" name="正方形/長方形 4"/>
          <p:cNvSpPr/>
          <p:nvPr/>
        </p:nvSpPr>
        <p:spPr>
          <a:xfrm>
            <a:off x="1734824" y="455835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6" name="正方形/長方形 5"/>
          <p:cNvSpPr/>
          <p:nvPr/>
        </p:nvSpPr>
        <p:spPr>
          <a:xfrm>
            <a:off x="2047200" y="5292080"/>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7" name="正方形/長方形 6"/>
          <p:cNvSpPr/>
          <p:nvPr/>
        </p:nvSpPr>
        <p:spPr>
          <a:xfrm>
            <a:off x="2279552" y="550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8" name="正方形/長方形 7"/>
          <p:cNvSpPr/>
          <p:nvPr/>
        </p:nvSpPr>
        <p:spPr>
          <a:xfrm>
            <a:off x="2376752" y="550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9" name="正方形/長方形 8"/>
          <p:cNvSpPr/>
          <p:nvPr/>
        </p:nvSpPr>
        <p:spPr>
          <a:xfrm>
            <a:off x="2481152" y="5508080"/>
            <a:ext cx="61913" cy="62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0" name="正方形/長方形 9"/>
          <p:cNvSpPr/>
          <p:nvPr/>
        </p:nvSpPr>
        <p:spPr>
          <a:xfrm>
            <a:off x="2578352" y="550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1" name="正方形/長方形 10"/>
          <p:cNvSpPr/>
          <p:nvPr/>
        </p:nvSpPr>
        <p:spPr>
          <a:xfrm>
            <a:off x="2686352" y="5300111"/>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2" name="正方形/長方形 11"/>
          <p:cNvSpPr/>
          <p:nvPr/>
        </p:nvSpPr>
        <p:spPr>
          <a:xfrm>
            <a:off x="3575552" y="550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3" name="正方形/長方形 12"/>
          <p:cNvSpPr/>
          <p:nvPr/>
        </p:nvSpPr>
        <p:spPr>
          <a:xfrm>
            <a:off x="3676352" y="550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4" name="正方形/長方形 13"/>
          <p:cNvSpPr/>
          <p:nvPr/>
        </p:nvSpPr>
        <p:spPr>
          <a:xfrm>
            <a:off x="3775400" y="550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5" name="正方形/長方形 14"/>
          <p:cNvSpPr/>
          <p:nvPr/>
        </p:nvSpPr>
        <p:spPr>
          <a:xfrm>
            <a:off x="3208296" y="5310080"/>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16" name="正方形/長方形 15"/>
          <p:cNvSpPr/>
          <p:nvPr/>
        </p:nvSpPr>
        <p:spPr>
          <a:xfrm>
            <a:off x="3919408" y="5372111"/>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8" name="正方形/長方形 17"/>
          <p:cNvSpPr/>
          <p:nvPr/>
        </p:nvSpPr>
        <p:spPr>
          <a:xfrm>
            <a:off x="41803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9" name="正方形/長方形 18"/>
          <p:cNvSpPr/>
          <p:nvPr/>
        </p:nvSpPr>
        <p:spPr>
          <a:xfrm>
            <a:off x="42811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0" name="正方形/長方形 19"/>
          <p:cNvSpPr/>
          <p:nvPr/>
        </p:nvSpPr>
        <p:spPr>
          <a:xfrm>
            <a:off x="43783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1" name="正方形/長方形 20"/>
          <p:cNvSpPr/>
          <p:nvPr/>
        </p:nvSpPr>
        <p:spPr>
          <a:xfrm>
            <a:off x="44863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2" name="正方形/長方形 21"/>
          <p:cNvSpPr/>
          <p:nvPr/>
        </p:nvSpPr>
        <p:spPr>
          <a:xfrm>
            <a:off x="45763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3" name="正方形/長方形 22"/>
          <p:cNvSpPr/>
          <p:nvPr/>
        </p:nvSpPr>
        <p:spPr>
          <a:xfrm>
            <a:off x="46843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4" name="正方形/長方形 23"/>
          <p:cNvSpPr/>
          <p:nvPr/>
        </p:nvSpPr>
        <p:spPr>
          <a:xfrm>
            <a:off x="4785152" y="541808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5" name="正方形/長方形 24"/>
          <p:cNvSpPr/>
          <p:nvPr/>
        </p:nvSpPr>
        <p:spPr>
          <a:xfrm>
            <a:off x="5281912" y="5431237"/>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カスミ　タロウ</a:t>
            </a:r>
            <a:endParaRPr kumimoji="1" lang="ja-JP" altLang="en-US" sz="900" dirty="0">
              <a:solidFill>
                <a:srgbClr val="FF0000"/>
              </a:solidFill>
            </a:endParaRPr>
          </a:p>
        </p:txBody>
      </p:sp>
      <p:grpSp>
        <p:nvGrpSpPr>
          <p:cNvPr id="17" name="グループ化 16"/>
          <p:cNvGrpSpPr/>
          <p:nvPr/>
        </p:nvGrpSpPr>
        <p:grpSpPr>
          <a:xfrm>
            <a:off x="1734827" y="6732240"/>
            <a:ext cx="144000" cy="2087108"/>
            <a:chOff x="1710000" y="7261200"/>
            <a:chExt cx="151180" cy="1612740"/>
          </a:xfrm>
        </p:grpSpPr>
        <p:sp>
          <p:nvSpPr>
            <p:cNvPr id="26" name="正方形/長方形 25"/>
            <p:cNvSpPr/>
            <p:nvPr/>
          </p:nvSpPr>
          <p:spPr>
            <a:xfrm>
              <a:off x="1710000" y="726120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7" name="正方形/長方形 26"/>
            <p:cNvSpPr/>
            <p:nvPr/>
          </p:nvSpPr>
          <p:spPr>
            <a:xfrm>
              <a:off x="1710000" y="7528366"/>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8" name="正方形/長方形 27"/>
            <p:cNvSpPr/>
            <p:nvPr/>
          </p:nvSpPr>
          <p:spPr>
            <a:xfrm>
              <a:off x="1710000" y="779222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9" name="正方形/長方形 28"/>
            <p:cNvSpPr/>
            <p:nvPr/>
          </p:nvSpPr>
          <p:spPr>
            <a:xfrm>
              <a:off x="1717164" y="799793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0" name="正方形/長方形 29"/>
            <p:cNvSpPr/>
            <p:nvPr/>
          </p:nvSpPr>
          <p:spPr>
            <a:xfrm>
              <a:off x="1710000" y="8264838"/>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1" name="正方形/長方形 30"/>
            <p:cNvSpPr/>
            <p:nvPr/>
          </p:nvSpPr>
          <p:spPr>
            <a:xfrm>
              <a:off x="1710000" y="8511888"/>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2" name="正方形/長方形 31"/>
            <p:cNvSpPr/>
            <p:nvPr/>
          </p:nvSpPr>
          <p:spPr>
            <a:xfrm>
              <a:off x="1710000" y="872154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grpSp>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4" name="角丸四角形 33"/>
          <p:cNvSpPr/>
          <p:nvPr/>
        </p:nvSpPr>
        <p:spPr>
          <a:xfrm>
            <a:off x="30220" y="3347864"/>
            <a:ext cx="1517685" cy="147662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受取方法は、原則としてアにチェックを入れてください。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金融機関の口座情報を記入した上で、振込先金融機関口座確認書類（通帳の写し等）を添付してください。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5" name="角丸四角形 34"/>
          <p:cNvSpPr/>
          <p:nvPr/>
        </p:nvSpPr>
        <p:spPr>
          <a:xfrm>
            <a:off x="30220" y="5292080"/>
            <a:ext cx="1517685" cy="111086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受取方法のうち、イの現金による支給は、金融機関の口座がない方、金融機関から著しく離れた場所に住んでいる方などに限られます。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stCxn id="33" idx="3"/>
          </p:cNvCxnSpPr>
          <p:nvPr/>
        </p:nvCxnSpPr>
        <p:spPr>
          <a:xfrm>
            <a:off x="1541081" y="1763688"/>
            <a:ext cx="230283" cy="20692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553494" y="4165094"/>
            <a:ext cx="169481" cy="3622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553494" y="5690320"/>
            <a:ext cx="169481" cy="26627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1102405" y="7388696"/>
            <a:ext cx="522181" cy="36264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521536" y="724512"/>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２</a:t>
            </a:r>
            <a:endParaRPr kumimoji="1" lang="ja-JP" altLang="en-US" sz="900" dirty="0">
              <a:solidFill>
                <a:srgbClr val="FF0000"/>
              </a:solidFill>
            </a:endParaRPr>
          </a:p>
        </p:txBody>
      </p:sp>
      <p:sp>
        <p:nvSpPr>
          <p:cNvPr id="42" name="正方形/長方形 41"/>
          <p:cNvSpPr/>
          <p:nvPr/>
        </p:nvSpPr>
        <p:spPr>
          <a:xfrm>
            <a:off x="3892548" y="724512"/>
            <a:ext cx="62980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１００，０００</a:t>
            </a:r>
            <a:endParaRPr kumimoji="1" lang="ja-JP" altLang="en-US" sz="900" dirty="0">
              <a:solidFill>
                <a:srgbClr val="FF0000"/>
              </a:solidFill>
            </a:endParaRPr>
          </a:p>
        </p:txBody>
      </p: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45" name="直線矢印コネクタ 44"/>
          <p:cNvCxnSpPr/>
          <p:nvPr/>
        </p:nvCxnSpPr>
        <p:spPr>
          <a:xfrm>
            <a:off x="1549404" y="693455"/>
            <a:ext cx="899348" cy="6212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463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492759" y="601125"/>
            <a:ext cx="5320800" cy="8485806"/>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ysClr val="windowText" lastClr="000000"/>
                </a:solidFill>
              </a:rPr>
              <a:t>記載例</a:t>
            </a:r>
            <a:endParaRPr kumimoji="1" lang="ja-JP" altLang="en-US" dirty="0">
              <a:solidFill>
                <a:sysClr val="windowText" lastClr="000000"/>
              </a:solidFill>
            </a:endParaRP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smtClean="0">
                <a:latin typeface="+mj-ea"/>
                <a:ea typeface="+mj-ea"/>
              </a:rPr>
              <a:t>【</a:t>
            </a:r>
            <a:r>
              <a:rPr kumimoji="1" lang="ja-JP" altLang="en-US" sz="1200" dirty="0" smtClean="0">
                <a:latin typeface="+mj-ea"/>
                <a:ea typeface="+mj-ea"/>
              </a:rPr>
              <a:t>参考資料１</a:t>
            </a:r>
            <a:r>
              <a:rPr kumimoji="1" lang="en-US" altLang="ja-JP" sz="1200" dirty="0" smtClean="0">
                <a:latin typeface="+mj-ea"/>
                <a:ea typeface="+mj-ea"/>
              </a:rPr>
              <a:t>】</a:t>
            </a:r>
            <a:r>
              <a:rPr kumimoji="1" lang="ja-JP" altLang="en-US" sz="1200" dirty="0" smtClean="0">
                <a:latin typeface="+mj-ea"/>
                <a:ea typeface="+mj-ea"/>
              </a:rPr>
              <a:t>様式第３号（第７条関係）</a:t>
            </a:r>
            <a:endParaRPr kumimoji="1" lang="ja-JP" altLang="en-US" sz="1200" dirty="0">
              <a:latin typeface="+mj-ea"/>
              <a:ea typeface="+mj-ea"/>
            </a:endParaRPr>
          </a:p>
        </p:txBody>
      </p:sp>
      <p:sp>
        <p:nvSpPr>
          <p:cNvPr id="5" name="正方形/長方形 4"/>
          <p:cNvSpPr/>
          <p:nvPr/>
        </p:nvSpPr>
        <p:spPr>
          <a:xfrm>
            <a:off x="2348880" y="1786548"/>
            <a:ext cx="720080" cy="224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●●県</a:t>
            </a:r>
            <a:endParaRPr kumimoji="1" lang="ja-JP" altLang="en-US" sz="900" dirty="0">
              <a:solidFill>
                <a:srgbClr val="FF0000"/>
              </a:solidFill>
            </a:endParaRPr>
          </a:p>
        </p:txBody>
      </p:sp>
      <p:sp>
        <p:nvSpPr>
          <p:cNvPr id="8" name="正方形/長方形 7"/>
          <p:cNvSpPr/>
          <p:nvPr/>
        </p:nvSpPr>
        <p:spPr>
          <a:xfrm>
            <a:off x="4149080" y="1786548"/>
            <a:ext cx="720080" cy="224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▲▲町</a:t>
            </a:r>
            <a:endParaRPr kumimoji="1" lang="ja-JP" altLang="en-US" sz="900" dirty="0">
              <a:solidFill>
                <a:srgbClr val="FF0000"/>
              </a:solidFill>
            </a:endParaRPr>
          </a:p>
        </p:txBody>
      </p:sp>
      <p:sp>
        <p:nvSpPr>
          <p:cNvPr id="9" name="正方形/長方形 8"/>
          <p:cNvSpPr/>
          <p:nvPr/>
        </p:nvSpPr>
        <p:spPr>
          <a:xfrm>
            <a:off x="5632770"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３</a:t>
            </a:r>
            <a:endParaRPr kumimoji="1" lang="ja-JP" altLang="en-US" sz="900" dirty="0">
              <a:solidFill>
                <a:srgbClr val="FF0000"/>
              </a:solidFill>
            </a:endParaRPr>
          </a:p>
        </p:txBody>
      </p:sp>
      <p:sp>
        <p:nvSpPr>
          <p:cNvPr id="10" name="正方形/長方形 9"/>
          <p:cNvSpPr/>
          <p:nvPr/>
        </p:nvSpPr>
        <p:spPr>
          <a:xfrm>
            <a:off x="5860906" y="2397456"/>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６</a:t>
            </a:r>
            <a:endParaRPr kumimoji="1" lang="ja-JP" altLang="en-US" sz="900" dirty="0">
              <a:solidFill>
                <a:srgbClr val="FF0000"/>
              </a:solidFill>
            </a:endParaRPr>
          </a:p>
        </p:txBody>
      </p:sp>
      <p:sp>
        <p:nvSpPr>
          <p:cNvPr id="11" name="正方形/長方形 10"/>
          <p:cNvSpPr/>
          <p:nvPr/>
        </p:nvSpPr>
        <p:spPr>
          <a:xfrm>
            <a:off x="6126036" y="2394344"/>
            <a:ext cx="17249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a:t>
            </a:r>
            <a:endParaRPr kumimoji="1" lang="ja-JP" altLang="en-US" sz="900" dirty="0">
              <a:solidFill>
                <a:srgbClr val="FF0000"/>
              </a:solidFill>
            </a:endParaRPr>
          </a:p>
        </p:txBody>
      </p:sp>
      <p:sp>
        <p:nvSpPr>
          <p:cNvPr id="12" name="正方形/長方形 11"/>
          <p:cNvSpPr/>
          <p:nvPr/>
        </p:nvSpPr>
        <p:spPr>
          <a:xfrm>
            <a:off x="2143692" y="2977301"/>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太郎</a:t>
            </a:r>
            <a:endParaRPr kumimoji="1" lang="ja-JP" altLang="en-US" sz="900" dirty="0">
              <a:solidFill>
                <a:srgbClr val="FF0000"/>
              </a:solidFill>
            </a:endParaRPr>
          </a:p>
        </p:txBody>
      </p:sp>
      <p:sp>
        <p:nvSpPr>
          <p:cNvPr id="13" name="正方形/長方形 12"/>
          <p:cNvSpPr/>
          <p:nvPr/>
        </p:nvSpPr>
        <p:spPr>
          <a:xfrm>
            <a:off x="2132856" y="2895344"/>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タロウ</a:t>
            </a:r>
            <a:endParaRPr kumimoji="1" lang="ja-JP" altLang="en-US" sz="500" dirty="0">
              <a:solidFill>
                <a:srgbClr val="FF0000"/>
              </a:solidFill>
            </a:endParaRPr>
          </a:p>
        </p:txBody>
      </p:sp>
      <p:sp>
        <p:nvSpPr>
          <p:cNvPr id="14" name="正方形/長方形 13"/>
          <p:cNvSpPr/>
          <p:nvPr/>
        </p:nvSpPr>
        <p:spPr>
          <a:xfrm>
            <a:off x="3277702" y="2929831"/>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15" name="正方形/長方形 14"/>
          <p:cNvSpPr/>
          <p:nvPr/>
        </p:nvSpPr>
        <p:spPr>
          <a:xfrm>
            <a:off x="3573016" y="292319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16" name="正方形/長方形 15"/>
          <p:cNvSpPr/>
          <p:nvPr/>
        </p:nvSpPr>
        <p:spPr>
          <a:xfrm>
            <a:off x="362288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7" name="正方形/長方形 16"/>
          <p:cNvSpPr/>
          <p:nvPr/>
        </p:nvSpPr>
        <p:spPr>
          <a:xfrm>
            <a:off x="391462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8" name="正方形/長方形 17"/>
          <p:cNvSpPr/>
          <p:nvPr/>
        </p:nvSpPr>
        <p:spPr>
          <a:xfrm>
            <a:off x="4206366" y="3061204"/>
            <a:ext cx="72008"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19" name="正方形/長方形 18"/>
          <p:cNvSpPr/>
          <p:nvPr/>
        </p:nvSpPr>
        <p:spPr>
          <a:xfrm>
            <a:off x="4414974" y="2933232"/>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900" dirty="0" smtClean="0">
                <a:solidFill>
                  <a:srgbClr val="FF0000"/>
                </a:solidFill>
              </a:rPr>
              <a:t>▲▲町</a:t>
            </a:r>
            <a:r>
              <a:rPr kumimoji="1" lang="en-US" altLang="ja-JP" sz="900" dirty="0" smtClean="0">
                <a:solidFill>
                  <a:srgbClr val="FF0000"/>
                </a:solidFill>
              </a:rPr>
              <a:t>××</a:t>
            </a:r>
            <a:r>
              <a:rPr kumimoji="1" lang="ja-JP" altLang="en-US" sz="900" dirty="0" smtClean="0">
                <a:solidFill>
                  <a:srgbClr val="FF0000"/>
                </a:solidFill>
              </a:rPr>
              <a:t>丁目△△番地</a:t>
            </a:r>
            <a:endParaRPr kumimoji="1" lang="ja-JP" altLang="en-US" sz="900" dirty="0">
              <a:solidFill>
                <a:srgbClr val="FF0000"/>
              </a:solidFill>
            </a:endParaRPr>
          </a:p>
        </p:txBody>
      </p:sp>
      <p:sp>
        <p:nvSpPr>
          <p:cNvPr id="20" name="正方形/長方形 19"/>
          <p:cNvSpPr/>
          <p:nvPr/>
        </p:nvSpPr>
        <p:spPr>
          <a:xfrm>
            <a:off x="5400619"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111</a:t>
            </a:r>
            <a:endParaRPr kumimoji="1" lang="ja-JP" altLang="en-US" sz="600" dirty="0">
              <a:solidFill>
                <a:srgbClr val="FF0000"/>
              </a:solidFill>
            </a:endParaRPr>
          </a:p>
        </p:txBody>
      </p:sp>
      <p:sp>
        <p:nvSpPr>
          <p:cNvPr id="21" name="正方形/長方形 20"/>
          <p:cNvSpPr/>
          <p:nvPr/>
        </p:nvSpPr>
        <p:spPr>
          <a:xfrm>
            <a:off x="5734948"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222</a:t>
            </a:r>
            <a:endParaRPr kumimoji="1" lang="ja-JP" altLang="en-US" sz="600" dirty="0">
              <a:solidFill>
                <a:srgbClr val="FF0000"/>
              </a:solidFill>
            </a:endParaRPr>
          </a:p>
        </p:txBody>
      </p:sp>
      <p:sp>
        <p:nvSpPr>
          <p:cNvPr id="22" name="正方形/長方形 21"/>
          <p:cNvSpPr/>
          <p:nvPr/>
        </p:nvSpPr>
        <p:spPr>
          <a:xfrm>
            <a:off x="6030042" y="3097252"/>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3333</a:t>
            </a:r>
            <a:endParaRPr kumimoji="1" lang="ja-JP" altLang="en-US" sz="600" dirty="0">
              <a:solidFill>
                <a:srgbClr val="FF0000"/>
              </a:solidFill>
            </a:endParaRPr>
          </a:p>
        </p:txBody>
      </p:sp>
      <p:sp>
        <p:nvSpPr>
          <p:cNvPr id="23" name="正方形/長方形 22"/>
          <p:cNvSpPr/>
          <p:nvPr/>
        </p:nvSpPr>
        <p:spPr>
          <a:xfrm>
            <a:off x="1790232" y="336151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4" name="正方形/長方形 23"/>
          <p:cNvSpPr/>
          <p:nvPr/>
        </p:nvSpPr>
        <p:spPr>
          <a:xfrm>
            <a:off x="2726978" y="3410404"/>
            <a:ext cx="435930" cy="69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●●年金</a:t>
            </a:r>
            <a:endParaRPr kumimoji="1" lang="ja-JP" altLang="en-US" sz="500" dirty="0">
              <a:solidFill>
                <a:srgbClr val="FF0000"/>
              </a:solidFill>
            </a:endParaRPr>
          </a:p>
        </p:txBody>
      </p:sp>
      <p:sp>
        <p:nvSpPr>
          <p:cNvPr id="25" name="正方形/長方形 24"/>
          <p:cNvSpPr/>
          <p:nvPr/>
        </p:nvSpPr>
        <p:spPr>
          <a:xfrm>
            <a:off x="4547820" y="358593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6" name="正方形/長方形 25"/>
          <p:cNvSpPr/>
          <p:nvPr/>
        </p:nvSpPr>
        <p:spPr>
          <a:xfrm>
            <a:off x="2120256" y="5066328"/>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一郎</a:t>
            </a:r>
            <a:endParaRPr kumimoji="1" lang="ja-JP" altLang="en-US" sz="900" dirty="0">
              <a:solidFill>
                <a:srgbClr val="FF0000"/>
              </a:solidFill>
            </a:endParaRPr>
          </a:p>
        </p:txBody>
      </p:sp>
      <p:sp>
        <p:nvSpPr>
          <p:cNvPr id="27" name="正方形/長方形 26"/>
          <p:cNvSpPr/>
          <p:nvPr/>
        </p:nvSpPr>
        <p:spPr>
          <a:xfrm>
            <a:off x="2120256" y="4958328"/>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イチロウ</a:t>
            </a:r>
            <a:endParaRPr kumimoji="1" lang="ja-JP" altLang="en-US" sz="500" dirty="0">
              <a:solidFill>
                <a:srgbClr val="FF0000"/>
              </a:solidFill>
            </a:endParaRPr>
          </a:p>
        </p:txBody>
      </p:sp>
      <p:sp>
        <p:nvSpPr>
          <p:cNvPr id="28" name="正方形/長方形 27"/>
          <p:cNvSpPr/>
          <p:nvPr/>
        </p:nvSpPr>
        <p:spPr>
          <a:xfrm>
            <a:off x="2120256" y="5415222"/>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花子</a:t>
            </a:r>
            <a:endParaRPr kumimoji="1" lang="ja-JP" altLang="en-US" sz="900" dirty="0">
              <a:solidFill>
                <a:srgbClr val="FF0000"/>
              </a:solidFill>
            </a:endParaRPr>
          </a:p>
        </p:txBody>
      </p:sp>
      <p:sp>
        <p:nvSpPr>
          <p:cNvPr id="29" name="正方形/長方形 28"/>
          <p:cNvSpPr/>
          <p:nvPr/>
        </p:nvSpPr>
        <p:spPr>
          <a:xfrm>
            <a:off x="2120256" y="5296422"/>
            <a:ext cx="720080" cy="720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カスミ　ハナコ</a:t>
            </a:r>
            <a:endParaRPr kumimoji="1" lang="ja-JP" altLang="en-US" sz="500" dirty="0">
              <a:solidFill>
                <a:srgbClr val="FF0000"/>
              </a:solidFill>
            </a:endParaRPr>
          </a:p>
        </p:txBody>
      </p:sp>
      <p:sp>
        <p:nvSpPr>
          <p:cNvPr id="30" name="正方形/長方形 29"/>
          <p:cNvSpPr/>
          <p:nvPr/>
        </p:nvSpPr>
        <p:spPr>
          <a:xfrm>
            <a:off x="3056256" y="500638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1" name="正方形/長方形 30"/>
          <p:cNvSpPr/>
          <p:nvPr/>
        </p:nvSpPr>
        <p:spPr>
          <a:xfrm>
            <a:off x="3380256" y="5006387"/>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男</a:t>
            </a:r>
            <a:endParaRPr kumimoji="1" lang="ja-JP" altLang="en-US" sz="900" dirty="0">
              <a:solidFill>
                <a:srgbClr val="FF0000"/>
              </a:solidFill>
            </a:endParaRPr>
          </a:p>
        </p:txBody>
      </p:sp>
      <p:sp>
        <p:nvSpPr>
          <p:cNvPr id="32" name="正方形/長方形 31"/>
          <p:cNvSpPr/>
          <p:nvPr/>
        </p:nvSpPr>
        <p:spPr>
          <a:xfrm>
            <a:off x="3056256" y="534579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子</a:t>
            </a:r>
            <a:endParaRPr kumimoji="1" lang="ja-JP" altLang="en-US" sz="900" dirty="0">
              <a:solidFill>
                <a:srgbClr val="FF0000"/>
              </a:solidFill>
            </a:endParaRPr>
          </a:p>
        </p:txBody>
      </p:sp>
      <p:sp>
        <p:nvSpPr>
          <p:cNvPr id="33" name="正方形/長方形 32"/>
          <p:cNvSpPr/>
          <p:nvPr/>
        </p:nvSpPr>
        <p:spPr>
          <a:xfrm>
            <a:off x="3380256" y="5343914"/>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女</a:t>
            </a:r>
            <a:endParaRPr kumimoji="1" lang="ja-JP" altLang="en-US" sz="900" dirty="0">
              <a:solidFill>
                <a:srgbClr val="FF0000"/>
              </a:solidFill>
            </a:endParaRPr>
          </a:p>
        </p:txBody>
      </p:sp>
      <p:sp>
        <p:nvSpPr>
          <p:cNvPr id="34" name="正方形/長方形 33"/>
          <p:cNvSpPr/>
          <p:nvPr/>
        </p:nvSpPr>
        <p:spPr>
          <a:xfrm>
            <a:off x="3661763" y="501292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有</a:t>
            </a:r>
            <a:endParaRPr kumimoji="1" lang="ja-JP" altLang="en-US" sz="900" dirty="0">
              <a:solidFill>
                <a:srgbClr val="FF0000"/>
              </a:solidFill>
            </a:endParaRPr>
          </a:p>
        </p:txBody>
      </p:sp>
      <p:sp>
        <p:nvSpPr>
          <p:cNvPr id="35" name="正方形/長方形 34"/>
          <p:cNvSpPr/>
          <p:nvPr/>
        </p:nvSpPr>
        <p:spPr>
          <a:xfrm>
            <a:off x="3668256" y="535034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無</a:t>
            </a:r>
            <a:endParaRPr kumimoji="1" lang="ja-JP" altLang="en-US" sz="900" dirty="0">
              <a:solidFill>
                <a:srgbClr val="FF0000"/>
              </a:solidFill>
            </a:endParaRPr>
          </a:p>
        </p:txBody>
      </p:sp>
      <p:sp>
        <p:nvSpPr>
          <p:cNvPr id="36" name="正方形/長方形 35"/>
          <p:cNvSpPr/>
          <p:nvPr/>
        </p:nvSpPr>
        <p:spPr>
          <a:xfrm>
            <a:off x="3922083" y="5012920"/>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7" name="正方形/長方形 36"/>
          <p:cNvSpPr/>
          <p:nvPr/>
        </p:nvSpPr>
        <p:spPr>
          <a:xfrm>
            <a:off x="3912046" y="531259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平成</a:t>
            </a:r>
            <a:endParaRPr kumimoji="1" lang="ja-JP" altLang="en-US" sz="600" dirty="0">
              <a:solidFill>
                <a:srgbClr val="FF0000"/>
              </a:solidFill>
            </a:endParaRPr>
          </a:p>
        </p:txBody>
      </p:sp>
      <p:sp>
        <p:nvSpPr>
          <p:cNvPr id="39" name="正方形/長方形 38"/>
          <p:cNvSpPr/>
          <p:nvPr/>
        </p:nvSpPr>
        <p:spPr>
          <a:xfrm>
            <a:off x="3875896" y="516763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12</a:t>
            </a:r>
            <a:endParaRPr kumimoji="1" lang="ja-JP" altLang="en-US" sz="600" dirty="0">
              <a:solidFill>
                <a:srgbClr val="FF0000"/>
              </a:solidFill>
            </a:endParaRPr>
          </a:p>
        </p:txBody>
      </p:sp>
      <p:sp>
        <p:nvSpPr>
          <p:cNvPr id="40" name="正方形/長方形 39"/>
          <p:cNvSpPr/>
          <p:nvPr/>
        </p:nvSpPr>
        <p:spPr>
          <a:xfrm>
            <a:off x="4154331" y="516763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12</a:t>
            </a:r>
            <a:endParaRPr kumimoji="1" lang="ja-JP" altLang="en-US" sz="600" dirty="0">
              <a:solidFill>
                <a:srgbClr val="FF0000"/>
              </a:solidFill>
            </a:endParaRPr>
          </a:p>
        </p:txBody>
      </p:sp>
      <p:sp>
        <p:nvSpPr>
          <p:cNvPr id="41" name="正方形/長方形 40"/>
          <p:cNvSpPr/>
          <p:nvPr/>
        </p:nvSpPr>
        <p:spPr>
          <a:xfrm>
            <a:off x="4439259" y="516763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2" name="正方形/長方形 41"/>
          <p:cNvSpPr/>
          <p:nvPr/>
        </p:nvSpPr>
        <p:spPr>
          <a:xfrm>
            <a:off x="4845456" y="5067281"/>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同居</a:t>
            </a:r>
            <a:endParaRPr kumimoji="1" lang="ja-JP" altLang="en-US" sz="700" dirty="0">
              <a:solidFill>
                <a:srgbClr val="FF0000"/>
              </a:solidFill>
            </a:endParaRPr>
          </a:p>
        </p:txBody>
      </p:sp>
      <p:sp>
        <p:nvSpPr>
          <p:cNvPr id="43" name="正方形/長方形 42"/>
          <p:cNvSpPr/>
          <p:nvPr/>
        </p:nvSpPr>
        <p:spPr>
          <a:xfrm>
            <a:off x="4845456" y="5350349"/>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700" dirty="0" smtClean="0">
                <a:solidFill>
                  <a:srgbClr val="FF0000"/>
                </a:solidFill>
              </a:rPr>
              <a:t>別居</a:t>
            </a:r>
            <a:endParaRPr kumimoji="1" lang="ja-JP" altLang="en-US" sz="700" dirty="0">
              <a:solidFill>
                <a:srgbClr val="FF0000"/>
              </a:solidFill>
            </a:endParaRPr>
          </a:p>
        </p:txBody>
      </p:sp>
      <p:sp>
        <p:nvSpPr>
          <p:cNvPr id="44" name="正方形/長方形 43"/>
          <p:cNvSpPr/>
          <p:nvPr/>
        </p:nvSpPr>
        <p:spPr>
          <a:xfrm>
            <a:off x="3875896" y="5446096"/>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15</a:t>
            </a:r>
            <a:endParaRPr kumimoji="1" lang="ja-JP" altLang="en-US" sz="600" dirty="0">
              <a:solidFill>
                <a:srgbClr val="FF0000"/>
              </a:solidFill>
            </a:endParaRPr>
          </a:p>
        </p:txBody>
      </p:sp>
      <p:sp>
        <p:nvSpPr>
          <p:cNvPr id="45" name="正方形/長方形 44"/>
          <p:cNvSpPr/>
          <p:nvPr/>
        </p:nvSpPr>
        <p:spPr>
          <a:xfrm>
            <a:off x="4972980" y="5350349"/>
            <a:ext cx="155236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r>
              <a:rPr kumimoji="1" lang="ja-JP" altLang="en-US" sz="800" dirty="0" smtClean="0">
                <a:solidFill>
                  <a:srgbClr val="FF0000"/>
                </a:solidFill>
              </a:rPr>
              <a:t>■■市△△丁目□□番地</a:t>
            </a:r>
            <a:endParaRPr kumimoji="1" lang="ja-JP" altLang="en-US" sz="800" dirty="0">
              <a:solidFill>
                <a:srgbClr val="FF0000"/>
              </a:solidFill>
            </a:endParaRPr>
          </a:p>
        </p:txBody>
      </p:sp>
      <p:sp>
        <p:nvSpPr>
          <p:cNvPr id="47" name="正方形/長方形 46"/>
          <p:cNvSpPr/>
          <p:nvPr/>
        </p:nvSpPr>
        <p:spPr>
          <a:xfrm>
            <a:off x="4160778" y="545563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a:solidFill>
                  <a:srgbClr val="FF0000"/>
                </a:solidFill>
              </a:rPr>
              <a:t>8</a:t>
            </a:r>
            <a:endParaRPr kumimoji="1" lang="ja-JP" altLang="en-US" sz="600" dirty="0">
              <a:solidFill>
                <a:srgbClr val="FF0000"/>
              </a:solidFill>
            </a:endParaRPr>
          </a:p>
        </p:txBody>
      </p:sp>
      <p:sp>
        <p:nvSpPr>
          <p:cNvPr id="48" name="正方形/長方形 47"/>
          <p:cNvSpPr/>
          <p:nvPr/>
        </p:nvSpPr>
        <p:spPr>
          <a:xfrm>
            <a:off x="4443867" y="5455634"/>
            <a:ext cx="292926" cy="84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altLang="ja-JP" sz="600" dirty="0" smtClean="0">
                <a:solidFill>
                  <a:srgbClr val="FF0000"/>
                </a:solidFill>
              </a:rPr>
              <a:t>1</a:t>
            </a:r>
            <a:endParaRPr kumimoji="1" lang="ja-JP" altLang="en-US" sz="600" dirty="0">
              <a:solidFill>
                <a:srgbClr val="FF0000"/>
              </a:solidFill>
            </a:endParaRPr>
          </a:p>
        </p:txBody>
      </p:sp>
      <p:sp>
        <p:nvSpPr>
          <p:cNvPr id="49" name="正方形/長方形 48"/>
          <p:cNvSpPr/>
          <p:nvPr/>
        </p:nvSpPr>
        <p:spPr>
          <a:xfrm>
            <a:off x="2513368" y="8037184"/>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霞　夏子</a:t>
            </a:r>
            <a:endParaRPr kumimoji="1" lang="ja-JP" altLang="en-US" sz="900" dirty="0">
              <a:solidFill>
                <a:srgbClr val="FF0000"/>
              </a:solidFill>
            </a:endParaRPr>
          </a:p>
        </p:txBody>
      </p:sp>
      <p:sp>
        <p:nvSpPr>
          <p:cNvPr id="50" name="楕円 49"/>
          <p:cNvSpPr/>
          <p:nvPr/>
        </p:nvSpPr>
        <p:spPr>
          <a:xfrm>
            <a:off x="3685968" y="8062504"/>
            <a:ext cx="67816" cy="7200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4" name="角丸四角形 53"/>
          <p:cNvSpPr/>
          <p:nvPr/>
        </p:nvSpPr>
        <p:spPr>
          <a:xfrm>
            <a:off x="44625" y="4095240"/>
            <a:ext cx="1431534" cy="2244723"/>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申請時点の児童扶養手当の支給要件に該当する（給付金の対象となる）お子さんのお名前を記入してください。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endParaRPr kumimoji="1" lang="en-US" altLang="ja-JP" sz="900" dirty="0" smtClean="0">
              <a:solidFill>
                <a:srgbClr val="FF0000"/>
              </a:solidFill>
              <a:latin typeface="Meiryo UI" panose="020B0604030504040204" pitchFamily="50" charset="-128"/>
              <a:ea typeface="Meiryo UI" panose="020B0604030504040204" pitchFamily="50" charset="-128"/>
            </a:endParaRPr>
          </a:p>
          <a:p>
            <a:r>
              <a:rPr kumimoji="1" lang="en-US" altLang="ja-JP" sz="900" dirty="0" smtClean="0">
                <a:solidFill>
                  <a:srgbClr val="FF0000"/>
                </a:solidFill>
                <a:latin typeface="Meiryo UI" panose="020B0604030504040204" pitchFamily="50" charset="-128"/>
                <a:ea typeface="Meiryo UI" panose="020B0604030504040204" pitchFamily="50" charset="-128"/>
              </a:rPr>
              <a:t>※18</a:t>
            </a:r>
            <a:r>
              <a:rPr kumimoji="1" lang="ja-JP" altLang="en-US" sz="900" dirty="0" smtClean="0">
                <a:solidFill>
                  <a:srgbClr val="FF0000"/>
                </a:solidFill>
                <a:latin typeface="Meiryo UI" panose="020B0604030504040204" pitchFamily="50" charset="-128"/>
                <a:ea typeface="Meiryo UI" panose="020B0604030504040204" pitchFamily="50" charset="-128"/>
              </a:rPr>
              <a:t>歳到達後最初の３月</a:t>
            </a:r>
            <a:r>
              <a:rPr kumimoji="1" lang="en-US" altLang="ja-JP" sz="900" dirty="0" smtClean="0">
                <a:solidFill>
                  <a:srgbClr val="FF0000"/>
                </a:solidFill>
                <a:latin typeface="Meiryo UI" panose="020B0604030504040204" pitchFamily="50" charset="-128"/>
                <a:ea typeface="Meiryo UI" panose="020B0604030504040204" pitchFamily="50" charset="-128"/>
              </a:rPr>
              <a:t>31</a:t>
            </a:r>
            <a:r>
              <a:rPr kumimoji="1" lang="ja-JP" altLang="en-US" sz="900" dirty="0" smtClean="0">
                <a:solidFill>
                  <a:srgbClr val="FF0000"/>
                </a:solidFill>
                <a:latin typeface="Meiryo UI" panose="020B0604030504040204" pitchFamily="50" charset="-128"/>
                <a:ea typeface="Meiryo UI" panose="020B0604030504040204" pitchFamily="50" charset="-128"/>
              </a:rPr>
              <a:t>日を経過しているお子さん</a:t>
            </a:r>
            <a:r>
              <a:rPr lang="ja-JP" altLang="en-US" sz="900" dirty="0">
                <a:solidFill>
                  <a:srgbClr val="FF0000"/>
                </a:solidFill>
                <a:latin typeface="Meiryo UI" panose="020B0604030504040204" pitchFamily="50" charset="-128"/>
                <a:ea typeface="Meiryo UI" panose="020B0604030504040204" pitchFamily="50" charset="-128"/>
              </a:rPr>
              <a:t>（障害の状態にあるお子さんは</a:t>
            </a:r>
            <a:r>
              <a:rPr lang="en-US" altLang="ja-JP" sz="900" dirty="0">
                <a:solidFill>
                  <a:srgbClr val="FF0000"/>
                </a:solidFill>
                <a:latin typeface="Meiryo UI" panose="020B0604030504040204" pitchFamily="50" charset="-128"/>
                <a:ea typeface="Meiryo UI" panose="020B0604030504040204" pitchFamily="50" charset="-128"/>
              </a:rPr>
              <a:t>20</a:t>
            </a:r>
            <a:r>
              <a:rPr lang="ja-JP" altLang="en-US" sz="900" dirty="0">
                <a:solidFill>
                  <a:srgbClr val="FF0000"/>
                </a:solidFill>
                <a:latin typeface="Meiryo UI" panose="020B0604030504040204" pitchFamily="50" charset="-128"/>
                <a:ea typeface="Meiryo UI" panose="020B0604030504040204" pitchFamily="50" charset="-128"/>
              </a:rPr>
              <a:t>歳以上のお子さん）</a:t>
            </a:r>
            <a:r>
              <a:rPr lang="ja-JP" altLang="en-US" sz="900" dirty="0" smtClean="0">
                <a:solidFill>
                  <a:srgbClr val="FF0000"/>
                </a:solidFill>
                <a:latin typeface="Meiryo UI" panose="020B0604030504040204" pitchFamily="50" charset="-128"/>
                <a:ea typeface="Meiryo UI" panose="020B0604030504040204" pitchFamily="50" charset="-128"/>
              </a:rPr>
              <a:t>は対象外となりますので記入しないでください。</a:t>
            </a:r>
            <a:endParaRPr kumimoji="1" lang="en-US" altLang="ja-JP" sz="900" dirty="0" smtClean="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38" name="直線矢印コネクタ 37"/>
          <p:cNvCxnSpPr>
            <a:stCxn id="53" idx="3"/>
          </p:cNvCxnSpPr>
          <p:nvPr/>
        </p:nvCxnSpPr>
        <p:spPr>
          <a:xfrm>
            <a:off x="1484785" y="2656646"/>
            <a:ext cx="711336"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1190812" y="1101323"/>
            <a:ext cx="952880" cy="60621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1464312" y="5025061"/>
            <a:ext cx="593404" cy="29125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56" idx="3"/>
          </p:cNvCxnSpPr>
          <p:nvPr/>
        </p:nvCxnSpPr>
        <p:spPr>
          <a:xfrm>
            <a:off x="1476159" y="7812360"/>
            <a:ext cx="337539" cy="165245"/>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96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564584" y="200877"/>
            <a:ext cx="5320800" cy="8945345"/>
          </a:xfrm>
          <a:prstGeom prst="rect">
            <a:avLst/>
          </a:prstGeom>
        </p:spPr>
      </p:pic>
      <p:sp>
        <p:nvSpPr>
          <p:cNvPr id="3" name="正方形/長方形 2"/>
          <p:cNvSpPr/>
          <p:nvPr/>
        </p:nvSpPr>
        <p:spPr>
          <a:xfrm>
            <a:off x="1897394" y="1846321"/>
            <a:ext cx="18000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1000" dirty="0" smtClean="0">
                <a:solidFill>
                  <a:srgbClr val="FF0000"/>
                </a:solidFill>
              </a:rPr>
              <a:t>✓</a:t>
            </a:r>
            <a:endParaRPr kumimoji="1" lang="ja-JP" altLang="en-US" sz="1000" dirty="0">
              <a:solidFill>
                <a:srgbClr val="FF0000"/>
              </a:solidFill>
            </a:endParaRPr>
          </a:p>
        </p:txBody>
      </p:sp>
      <p:sp>
        <p:nvSpPr>
          <p:cNvPr id="5" name="正方形/長方形 4"/>
          <p:cNvSpPr/>
          <p:nvPr/>
        </p:nvSpPr>
        <p:spPr>
          <a:xfrm>
            <a:off x="1757684" y="448977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6" name="正方形/長方形 5"/>
          <p:cNvSpPr/>
          <p:nvPr/>
        </p:nvSpPr>
        <p:spPr>
          <a:xfrm>
            <a:off x="2047200" y="5246360"/>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7" name="正方形/長方形 6"/>
          <p:cNvSpPr/>
          <p:nvPr/>
        </p:nvSpPr>
        <p:spPr>
          <a:xfrm>
            <a:off x="2279552" y="5458964"/>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8" name="正方形/長方形 7"/>
          <p:cNvSpPr/>
          <p:nvPr/>
        </p:nvSpPr>
        <p:spPr>
          <a:xfrm>
            <a:off x="2376752" y="546236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9" name="正方形/長方形 8"/>
          <p:cNvSpPr/>
          <p:nvPr/>
        </p:nvSpPr>
        <p:spPr>
          <a:xfrm>
            <a:off x="2481152" y="5462360"/>
            <a:ext cx="61913" cy="62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0" name="正方形/長方形 9"/>
          <p:cNvSpPr/>
          <p:nvPr/>
        </p:nvSpPr>
        <p:spPr>
          <a:xfrm>
            <a:off x="2578352" y="546236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1" name="正方形/長方形 10"/>
          <p:cNvSpPr/>
          <p:nvPr/>
        </p:nvSpPr>
        <p:spPr>
          <a:xfrm>
            <a:off x="2686352" y="5254391"/>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2" name="正方形/長方形 11"/>
          <p:cNvSpPr/>
          <p:nvPr/>
        </p:nvSpPr>
        <p:spPr>
          <a:xfrm>
            <a:off x="3575552" y="546236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3" name="正方形/長方形 12"/>
          <p:cNvSpPr/>
          <p:nvPr/>
        </p:nvSpPr>
        <p:spPr>
          <a:xfrm>
            <a:off x="3676352" y="546236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4" name="正方形/長方形 13"/>
          <p:cNvSpPr/>
          <p:nvPr/>
        </p:nvSpPr>
        <p:spPr>
          <a:xfrm>
            <a:off x="3775400" y="546236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5" name="正方形/長方形 14"/>
          <p:cNvSpPr/>
          <p:nvPr/>
        </p:nvSpPr>
        <p:spPr>
          <a:xfrm>
            <a:off x="3208296" y="5264360"/>
            <a:ext cx="50405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　○　</a:t>
            </a:r>
            <a:endParaRPr kumimoji="1" lang="ja-JP" altLang="en-US" sz="900" dirty="0">
              <a:solidFill>
                <a:srgbClr val="FF0000"/>
              </a:solidFill>
            </a:endParaRPr>
          </a:p>
        </p:txBody>
      </p:sp>
      <p:sp>
        <p:nvSpPr>
          <p:cNvPr id="16" name="正方形/長方形 15"/>
          <p:cNvSpPr/>
          <p:nvPr/>
        </p:nvSpPr>
        <p:spPr>
          <a:xfrm>
            <a:off x="3919408" y="5326391"/>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500" dirty="0" smtClean="0">
                <a:solidFill>
                  <a:srgbClr val="FF0000"/>
                </a:solidFill>
              </a:rPr>
              <a:t>○　</a:t>
            </a:r>
            <a:endParaRPr kumimoji="1" lang="ja-JP" altLang="en-US" sz="500" dirty="0">
              <a:solidFill>
                <a:srgbClr val="FF0000"/>
              </a:solidFill>
            </a:endParaRPr>
          </a:p>
        </p:txBody>
      </p:sp>
      <p:sp>
        <p:nvSpPr>
          <p:cNvPr id="18" name="正方形/長方形 17"/>
          <p:cNvSpPr/>
          <p:nvPr/>
        </p:nvSpPr>
        <p:spPr>
          <a:xfrm>
            <a:off x="4180352" y="5380878"/>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19" name="正方形/長方形 18"/>
          <p:cNvSpPr/>
          <p:nvPr/>
        </p:nvSpPr>
        <p:spPr>
          <a:xfrm>
            <a:off x="4281152" y="5380878"/>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0" name="正方形/長方形 19"/>
          <p:cNvSpPr/>
          <p:nvPr/>
        </p:nvSpPr>
        <p:spPr>
          <a:xfrm>
            <a:off x="4378352" y="538379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1" name="正方形/長方形 20"/>
          <p:cNvSpPr/>
          <p:nvPr/>
        </p:nvSpPr>
        <p:spPr>
          <a:xfrm>
            <a:off x="4486352" y="538379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2" name="正方形/長方形 21"/>
          <p:cNvSpPr/>
          <p:nvPr/>
        </p:nvSpPr>
        <p:spPr>
          <a:xfrm>
            <a:off x="4576352" y="5380878"/>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3" name="正方形/長方形 22"/>
          <p:cNvSpPr/>
          <p:nvPr/>
        </p:nvSpPr>
        <p:spPr>
          <a:xfrm>
            <a:off x="4684352" y="5383790"/>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4" name="正方形/長方形 23"/>
          <p:cNvSpPr/>
          <p:nvPr/>
        </p:nvSpPr>
        <p:spPr>
          <a:xfrm>
            <a:off x="4785152" y="5380878"/>
            <a:ext cx="72000" cy="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　</a:t>
            </a:r>
            <a:endParaRPr kumimoji="1" lang="ja-JP" altLang="en-US" sz="600" dirty="0">
              <a:solidFill>
                <a:srgbClr val="FF0000"/>
              </a:solidFill>
            </a:endParaRPr>
          </a:p>
        </p:txBody>
      </p:sp>
      <p:sp>
        <p:nvSpPr>
          <p:cNvPr id="25" name="正方形/長方形 24"/>
          <p:cNvSpPr/>
          <p:nvPr/>
        </p:nvSpPr>
        <p:spPr>
          <a:xfrm>
            <a:off x="5281912" y="5385517"/>
            <a:ext cx="720080" cy="121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カスミ　タロウ</a:t>
            </a:r>
            <a:endParaRPr kumimoji="1" lang="ja-JP" altLang="en-US" sz="900" dirty="0">
              <a:solidFill>
                <a:srgbClr val="FF0000"/>
              </a:solidFill>
            </a:endParaRPr>
          </a:p>
        </p:txBody>
      </p:sp>
      <p:grpSp>
        <p:nvGrpSpPr>
          <p:cNvPr id="17" name="グループ化 16"/>
          <p:cNvGrpSpPr/>
          <p:nvPr/>
        </p:nvGrpSpPr>
        <p:grpSpPr>
          <a:xfrm>
            <a:off x="1746252" y="6709387"/>
            <a:ext cx="160036" cy="2167118"/>
            <a:chOff x="1710000" y="7261200"/>
            <a:chExt cx="168016" cy="1674564"/>
          </a:xfrm>
        </p:grpSpPr>
        <p:sp>
          <p:nvSpPr>
            <p:cNvPr id="26" name="正方形/長方形 25"/>
            <p:cNvSpPr/>
            <p:nvPr/>
          </p:nvSpPr>
          <p:spPr>
            <a:xfrm>
              <a:off x="1710000" y="7261200"/>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7" name="正方形/長方形 26"/>
            <p:cNvSpPr/>
            <p:nvPr/>
          </p:nvSpPr>
          <p:spPr>
            <a:xfrm>
              <a:off x="1722000" y="7537198"/>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8" name="正方形/長方形 27"/>
            <p:cNvSpPr/>
            <p:nvPr/>
          </p:nvSpPr>
          <p:spPr>
            <a:xfrm>
              <a:off x="1722000" y="7792222"/>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29" name="正方形/長方形 28"/>
            <p:cNvSpPr/>
            <p:nvPr/>
          </p:nvSpPr>
          <p:spPr>
            <a:xfrm>
              <a:off x="1729164" y="8015594"/>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0" name="正方形/長方形 29"/>
            <p:cNvSpPr/>
            <p:nvPr/>
          </p:nvSpPr>
          <p:spPr>
            <a:xfrm>
              <a:off x="1734000" y="8291334"/>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1" name="正方形/長方形 30"/>
            <p:cNvSpPr/>
            <p:nvPr/>
          </p:nvSpPr>
          <p:spPr>
            <a:xfrm>
              <a:off x="1734000" y="8556049"/>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sp>
          <p:nvSpPr>
            <p:cNvPr id="32" name="正方形/長方形 31"/>
            <p:cNvSpPr/>
            <p:nvPr/>
          </p:nvSpPr>
          <p:spPr>
            <a:xfrm>
              <a:off x="1734000" y="8783364"/>
              <a:ext cx="144016"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600" dirty="0" smtClean="0">
                  <a:solidFill>
                    <a:srgbClr val="FF0000"/>
                  </a:solidFill>
                </a:rPr>
                <a:t>✓</a:t>
              </a:r>
              <a:endParaRPr kumimoji="1" lang="ja-JP" altLang="en-US" sz="600" dirty="0">
                <a:solidFill>
                  <a:srgbClr val="FF0000"/>
                </a:solidFill>
              </a:endParaRPr>
            </a:p>
          </p:txBody>
        </p:sp>
      </p:grpSp>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4" name="角丸四角形 33"/>
          <p:cNvSpPr/>
          <p:nvPr/>
        </p:nvSpPr>
        <p:spPr>
          <a:xfrm>
            <a:off x="30220" y="3347864"/>
            <a:ext cx="1517685" cy="147662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受取方法は、原則としてアにチェックを入れてください。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金融機関の口座情報を記入した上で、振込先金融機関口座確認書類（通帳の写し等）を添付してください。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5" name="角丸四角形 34"/>
          <p:cNvSpPr/>
          <p:nvPr/>
        </p:nvSpPr>
        <p:spPr>
          <a:xfrm>
            <a:off x="30220" y="5292080"/>
            <a:ext cx="1517685" cy="1110862"/>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受取方法のうち、イの現金による支給は、金融機関の口座がない方、金融機関から著しく離れた場所に住んでいる方などに限られます。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stCxn id="33" idx="3"/>
          </p:cNvCxnSpPr>
          <p:nvPr/>
        </p:nvCxnSpPr>
        <p:spPr>
          <a:xfrm>
            <a:off x="1541081" y="1763688"/>
            <a:ext cx="230283" cy="20692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1553494" y="4165094"/>
            <a:ext cx="169481" cy="3622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553494" y="5690320"/>
            <a:ext cx="169481" cy="26627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1102405" y="7388696"/>
            <a:ext cx="522181" cy="362643"/>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2521536" y="683568"/>
            <a:ext cx="20764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２</a:t>
            </a:r>
            <a:endParaRPr kumimoji="1" lang="ja-JP" altLang="en-US" sz="900" dirty="0">
              <a:solidFill>
                <a:srgbClr val="FF0000"/>
              </a:solidFill>
            </a:endParaRPr>
          </a:p>
        </p:txBody>
      </p:sp>
      <p:sp>
        <p:nvSpPr>
          <p:cNvPr id="42" name="正方形/長方形 41"/>
          <p:cNvSpPr/>
          <p:nvPr/>
        </p:nvSpPr>
        <p:spPr>
          <a:xfrm>
            <a:off x="3892548" y="683568"/>
            <a:ext cx="629804"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kumimoji="1" lang="ja-JP" altLang="en-US" sz="900" dirty="0" smtClean="0">
                <a:solidFill>
                  <a:srgbClr val="FF0000"/>
                </a:solidFill>
              </a:rPr>
              <a:t>１００，０００</a:t>
            </a:r>
            <a:endParaRPr kumimoji="1" lang="ja-JP" altLang="en-US" sz="900" dirty="0">
              <a:solidFill>
                <a:srgbClr val="FF0000"/>
              </a:solidFill>
            </a:endParaRPr>
          </a:p>
        </p:txBody>
      </p: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smtClean="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cxnSp>
        <p:nvCxnSpPr>
          <p:cNvPr id="45" name="直線矢印コネクタ 44"/>
          <p:cNvCxnSpPr/>
          <p:nvPr/>
        </p:nvCxnSpPr>
        <p:spPr>
          <a:xfrm>
            <a:off x="1549404" y="611560"/>
            <a:ext cx="899348" cy="6212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803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803</TotalTime>
  <Words>823</Words>
  <Application>Microsoft Office PowerPoint</Application>
  <PresentationFormat>画面に合わせる (4:3)</PresentationFormat>
  <Paragraphs>172</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椚座　直人</cp:lastModifiedBy>
  <cp:revision>79</cp:revision>
  <dcterms:created xsi:type="dcterms:W3CDTF">2019-02-26T08:46:53Z</dcterms:created>
  <dcterms:modified xsi:type="dcterms:W3CDTF">2021-04-08T11:55:51Z</dcterms:modified>
</cp:coreProperties>
</file>