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3" r:id="rId2"/>
  </p:sldIdLst>
  <p:sldSz cx="6858000" cy="9144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FE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65" autoAdjust="0"/>
    <p:restoredTop sz="94630" autoAdjust="0"/>
  </p:normalViewPr>
  <p:slideViewPr>
    <p:cSldViewPr>
      <p:cViewPr>
        <p:scale>
          <a:sx n="100" d="100"/>
          <a:sy n="100" d="100"/>
        </p:scale>
        <p:origin x="-1230" y="48"/>
      </p:cViewPr>
      <p:guideLst>
        <p:guide orient="horz" pos="37"/>
        <p:guide pos="4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7172" y="0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7172" y="9377316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2" y="0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6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5" y="4689516"/>
            <a:ext cx="5391150" cy="4442699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2" y="9377316"/>
            <a:ext cx="2920207" cy="49363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81200" y="739775"/>
            <a:ext cx="2776538" cy="37036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04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DE77-5CAE-4071-AB06-AED887C2A0B6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9E80-3150-47EC-958A-271BC6285AFC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253C-8E32-4982-9A73-9E62C6023558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1F26-1C7C-403F-9C4D-5DCD91084945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85B6-E19B-4739-9640-BCA4B5AFC05A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A77F-97D8-43B4-8482-661733171DF5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D9A1-B0C7-46B3-B8A0-870C7E82F57F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7D45-9341-4981-B457-87238ECFA665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A090-01E7-48E7-9E19-0C02A281D89E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9CDF-83BB-42CA-AEBD-4FCDBB3CE1EA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FCD5-EC1B-4A93-9182-B8ED9EE70478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9411-B762-4FE2-9A07-48D14EF316A3}" type="datetime1">
              <a:rPr kumimoji="1" lang="ja-JP" altLang="en-US" smtClean="0"/>
              <a:t>2015/8/6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948023"/>
              </p:ext>
            </p:extLst>
          </p:nvPr>
        </p:nvGraphicFramePr>
        <p:xfrm>
          <a:off x="115433" y="3203848"/>
          <a:ext cx="6626225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1308"/>
              </a:tblGrid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特徴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695" marB="45695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１．甲良町では、ビジネスモデルの構築、資金調達など創業に必要に応じ、関係機関の強みを生かした適切な創業支援の提供を行います。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．甲良町商工会に創業支援総合窓口を設けるとともに、甲良町に創業支援窓口を設け、創業者のニーズに応じたきめ細やかな相談体制を構築します。また、甲良町商工会では創業するまでに必要な知識を習得するセミナーを実施します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３．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公財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滋賀県産業支援プラザ、日本政策金融公庫彦根支店、町内</a:t>
                      </a: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金融機関、滋賀県信用保証協会と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連携し、各機関の強みを活かし、創業資金の支援、個別相談等を実施していきます。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695" marB="45695"/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15448"/>
              </p:ext>
            </p:extLst>
          </p:nvPr>
        </p:nvGraphicFramePr>
        <p:xfrm>
          <a:off x="116560" y="323528"/>
          <a:ext cx="6624734" cy="914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33"/>
                <a:gridCol w="5644001"/>
              </a:tblGrid>
              <a:tr h="318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市区町村</a:t>
                      </a:r>
                      <a:endParaRPr kumimoji="1" lang="en-US" altLang="ja-JP" sz="15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甲良町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認定連携創業支援事業者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/>
                        <a:t>甲良町商工会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、愛荘町商工会、稲枝商工会、多賀町商工会、豊郷町商工会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8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55395"/>
              </p:ext>
            </p:extLst>
          </p:nvPr>
        </p:nvGraphicFramePr>
        <p:xfrm>
          <a:off x="131018" y="5583926"/>
          <a:ext cx="6627911" cy="3465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7911"/>
              </a:tblGrid>
              <a:tr h="3465243"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719" marB="45719">
                    <a:noFill/>
                  </a:tcPr>
                </a:tc>
              </a:tr>
            </a:tbl>
          </a:graphicData>
        </a:graphic>
      </p:graphicFrame>
      <p:sp>
        <p:nvSpPr>
          <p:cNvPr id="70" name="テキスト ボックス 6"/>
          <p:cNvSpPr txBox="1">
            <a:spLocks noChangeArrowheads="1"/>
          </p:cNvSpPr>
          <p:nvPr/>
        </p:nvSpPr>
        <p:spPr bwMode="auto">
          <a:xfrm>
            <a:off x="0" y="5570229"/>
            <a:ext cx="26710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00" b="1" dirty="0" smtClean="0"/>
              <a:t>    ＜</a:t>
            </a:r>
            <a:r>
              <a:rPr lang="ja-JP" altLang="en-US" sz="1400" b="1" dirty="0"/>
              <a:t>全体像</a:t>
            </a:r>
            <a:r>
              <a:rPr lang="ja-JP" altLang="en-US" sz="1400" b="1" dirty="0" smtClean="0"/>
              <a:t>＞</a:t>
            </a:r>
            <a:r>
              <a:rPr lang="ja-JP" altLang="en-US" sz="1400" b="1" dirty="0"/>
              <a:t>　</a:t>
            </a:r>
            <a:endParaRPr lang="en-US" altLang="ja-JP" sz="1400" b="1" dirty="0" smtClean="0"/>
          </a:p>
          <a:p>
            <a:pPr eaLnBrk="1" hangingPunct="1"/>
            <a:r>
              <a:rPr lang="ja-JP" altLang="en-US" sz="1400" b="1" dirty="0"/>
              <a:t>　</a:t>
            </a:r>
            <a:r>
              <a:rPr lang="en-US" altLang="ja-JP" sz="1100" b="1" dirty="0" smtClean="0"/>
              <a:t>※</a:t>
            </a:r>
            <a:r>
              <a:rPr lang="ja-JP" altLang="en-US" sz="1100" b="1" dirty="0" smtClean="0"/>
              <a:t>下線は特定創業支援事業</a:t>
            </a:r>
            <a:endParaRPr lang="ja-JP" altLang="en-US" sz="1100" b="1" dirty="0"/>
          </a:p>
        </p:txBody>
      </p:sp>
      <p:sp>
        <p:nvSpPr>
          <p:cNvPr id="71" name="ドーナツ 70"/>
          <p:cNvSpPr/>
          <p:nvPr/>
        </p:nvSpPr>
        <p:spPr>
          <a:xfrm rot="20642779">
            <a:off x="758213" y="5976514"/>
            <a:ext cx="4932000" cy="1905295"/>
          </a:xfrm>
          <a:prstGeom prst="donut">
            <a:avLst>
              <a:gd name="adj" fmla="val 10283"/>
            </a:avLst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>
              <a:rot lat="0" lon="0" rev="206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238488" y="5589184"/>
            <a:ext cx="2054225" cy="867075"/>
            <a:chOff x="2305985" y="3806335"/>
            <a:chExt cx="2054225" cy="1001803"/>
          </a:xfrm>
          <a:gradFill>
            <a:gsLst>
              <a:gs pos="0">
                <a:srgbClr val="7030A0"/>
              </a:gs>
              <a:gs pos="35000">
                <a:srgbClr val="002060">
                  <a:lumMod val="84000"/>
                  <a:lumOff val="16000"/>
                  <a:alpha val="90000"/>
                </a:srgb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</p:grpSpPr>
        <p:sp>
          <p:nvSpPr>
            <p:cNvPr id="76" name="Rectangle 5"/>
            <p:cNvSpPr>
              <a:spLocks noChangeArrowheads="1"/>
            </p:cNvSpPr>
            <p:nvPr/>
          </p:nvSpPr>
          <p:spPr bwMode="auto">
            <a:xfrm>
              <a:off x="2305985" y="3993164"/>
              <a:ext cx="2054225" cy="814974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</a:gradFill>
            <a:ln>
              <a:solidFill>
                <a:srgbClr val="7030A0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>
                <a:defRPr/>
              </a:pP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・創業支援相談窓口の設置</a:t>
              </a:r>
              <a:endParaRPr lang="en-US" altLang="ja-JP" sz="12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・広報支援</a:t>
              </a:r>
              <a:endParaRPr lang="ja-JP" altLang="en-US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77" name="角丸四角形 76"/>
            <p:cNvSpPr/>
            <p:nvPr/>
          </p:nvSpPr>
          <p:spPr bwMode="auto">
            <a:xfrm>
              <a:off x="2791784" y="3806335"/>
              <a:ext cx="1030424" cy="317500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</a:gradFill>
            <a:ln>
              <a:solidFill>
                <a:srgbClr val="7030A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甲良町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2" name="テキスト ボックス 115"/>
          <p:cNvSpPr txBox="1">
            <a:spLocks noChangeArrowheads="1"/>
          </p:cNvSpPr>
          <p:nvPr/>
        </p:nvSpPr>
        <p:spPr bwMode="auto">
          <a:xfrm>
            <a:off x="2017917" y="8617342"/>
            <a:ext cx="22557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創業希望者、創業者</a:t>
            </a:r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93236"/>
              </p:ext>
            </p:extLst>
          </p:nvPr>
        </p:nvGraphicFramePr>
        <p:xfrm>
          <a:off x="116187" y="1331640"/>
          <a:ext cx="6625479" cy="1368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2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+mn-ea"/>
                          <a:ea typeface="+mn-ea"/>
                        </a:rPr>
                        <a:t>概　要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aseline="0" dirty="0" smtClean="0">
                          <a:latin typeface="+mn-ea"/>
                          <a:ea typeface="+mn-ea"/>
                        </a:rPr>
                        <a:t>　甲良町の創業支援計画においては、甲良町商工会をはじめとする創業支援事業者との連携を図り、創業支援体制を強化することにより、　創業希望者に対して、窓口相談、専門家による支援等を実施し、年間</a:t>
                      </a:r>
                      <a:r>
                        <a:rPr lang="en-US" altLang="ja-JP" sz="1200" baseline="0" dirty="0" smtClean="0"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200" baseline="0" dirty="0" smtClean="0">
                          <a:latin typeface="+mn-ea"/>
                          <a:ea typeface="+mn-ea"/>
                        </a:rPr>
                        <a:t>件の相談受付と、年間</a:t>
                      </a:r>
                      <a:r>
                        <a:rPr lang="en-US" altLang="ja-JP" sz="1200" baseline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1200" baseline="0" dirty="0" smtClean="0">
                          <a:latin typeface="+mn-ea"/>
                          <a:ea typeface="+mn-ea"/>
                        </a:rPr>
                        <a:t>件の創業の実現を目指します。</a:t>
                      </a:r>
                    </a:p>
                    <a:p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237946"/>
              </p:ext>
            </p:extLst>
          </p:nvPr>
        </p:nvGraphicFramePr>
        <p:xfrm>
          <a:off x="117945" y="2771800"/>
          <a:ext cx="6625480" cy="346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3"/>
              </a:tblGrid>
              <a:tr h="346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年間目標数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創業支援対象者件数：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　　　　　　　　創業者数：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157192" y="8693681"/>
            <a:ext cx="1600200" cy="486833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31910" y="6433512"/>
            <a:ext cx="2164057" cy="864106"/>
            <a:chOff x="2401814" y="7249735"/>
            <a:chExt cx="2054225" cy="1025333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401814" y="7380311"/>
              <a:ext cx="2054225" cy="894757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</a:gradFill>
            <a:ln>
              <a:solidFill>
                <a:srgbClr val="7030A0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 algn="l">
                <a:defRPr/>
              </a:pP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</a:t>
              </a:r>
              <a:r>
                <a:rPr lang="ja-JP" altLang="en-US" sz="1200" u="sng" dirty="0" smtClean="0">
                  <a:solidFill>
                    <a:schemeClr val="tx1"/>
                  </a:solidFill>
                  <a:latin typeface="Calibri" pitchFamily="34" charset="0"/>
                </a:rPr>
                <a:t>創業支援総合窓口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の設置</a:t>
              </a:r>
              <a:endParaRPr lang="en-US" altLang="ja-JP" sz="12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・広報</a:t>
              </a: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73" name="角丸四角形 72"/>
            <p:cNvSpPr/>
            <p:nvPr/>
          </p:nvSpPr>
          <p:spPr bwMode="auto">
            <a:xfrm>
              <a:off x="2831579" y="7249735"/>
              <a:ext cx="1303820" cy="315135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</a:gradFill>
            <a:ln>
              <a:solidFill>
                <a:srgbClr val="7030A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甲良町</a:t>
              </a:r>
              <a:r>
                <a:rPr lang="ja-JP" altLang="en-US" sz="1400" b="1" dirty="0" smtClean="0">
                  <a:solidFill>
                    <a:schemeClr val="tx1"/>
                  </a:solidFill>
                </a:rPr>
                <a:t>商工会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522412" y="5779054"/>
            <a:ext cx="2071034" cy="960065"/>
            <a:chOff x="4589669" y="8196085"/>
            <a:chExt cx="1887710" cy="718034"/>
          </a:xfrm>
        </p:grpSpPr>
        <p:sp>
          <p:nvSpPr>
            <p:cNvPr id="89" name="Rectangle 5"/>
            <p:cNvSpPr>
              <a:spLocks noChangeArrowheads="1"/>
            </p:cNvSpPr>
            <p:nvPr/>
          </p:nvSpPr>
          <p:spPr bwMode="auto">
            <a:xfrm>
              <a:off x="4589669" y="8431221"/>
              <a:ext cx="1887710" cy="482898"/>
            </a:xfrm>
            <a:prstGeom prst="rect">
              <a:avLst/>
            </a:prstGeom>
            <a:ln>
              <a:solidFill>
                <a:srgbClr val="7030A0"/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 algn="l">
                <a:defRPr/>
              </a:pP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・金融支援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</a:t>
              </a:r>
              <a:r>
                <a:rPr lang="ja-JP" altLang="en-US" sz="1050" dirty="0">
                  <a:solidFill>
                    <a:schemeClr val="tx1"/>
                  </a:solidFill>
                  <a:latin typeface="Calibri" pitchFamily="34" charset="0"/>
                </a:rPr>
                <a:t>個別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相談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86" name="角丸四角形 85"/>
            <p:cNvSpPr/>
            <p:nvPr/>
          </p:nvSpPr>
          <p:spPr bwMode="auto">
            <a:xfrm>
              <a:off x="4738265" y="8196085"/>
              <a:ext cx="1530305" cy="335902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b="1" dirty="0" smtClean="0">
                  <a:solidFill>
                    <a:schemeClr val="tx1"/>
                  </a:solidFill>
                </a:rPr>
                <a:t>町内金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融</a:t>
              </a:r>
              <a:r>
                <a:rPr lang="ja-JP" altLang="en-US" sz="1100" b="1" dirty="0" smtClean="0">
                  <a:solidFill>
                    <a:schemeClr val="tx1"/>
                  </a:solidFill>
                </a:rPr>
                <a:t>機関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b="1" dirty="0">
                  <a:solidFill>
                    <a:schemeClr val="tx1"/>
                  </a:solidFill>
                </a:rPr>
                <a:t>滋賀県信用保証</a:t>
              </a:r>
              <a:r>
                <a:rPr lang="ja-JP" altLang="en-US" sz="1100" b="1" dirty="0" smtClean="0">
                  <a:solidFill>
                    <a:schemeClr val="tx1"/>
                  </a:solidFill>
                </a:rPr>
                <a:t>協会</a:t>
              </a:r>
              <a:endParaRPr lang="en-US" altLang="ja-JP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4455933" y="6837952"/>
            <a:ext cx="2177542" cy="750884"/>
            <a:chOff x="224271" y="8192180"/>
            <a:chExt cx="2177542" cy="750884"/>
          </a:xfrm>
        </p:grpSpPr>
        <p:sp>
          <p:nvSpPr>
            <p:cNvPr id="85" name="Rectangle 5"/>
            <p:cNvSpPr>
              <a:spLocks noChangeArrowheads="1"/>
            </p:cNvSpPr>
            <p:nvPr/>
          </p:nvSpPr>
          <p:spPr bwMode="auto">
            <a:xfrm>
              <a:off x="224271" y="8385263"/>
              <a:ext cx="2177542" cy="557801"/>
            </a:xfrm>
            <a:prstGeom prst="rect">
              <a:avLst/>
            </a:prstGeom>
            <a:ln>
              <a:solidFill>
                <a:srgbClr val="7030A0"/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 algn="l">
                <a:defRPr/>
              </a:pPr>
              <a:endParaRPr lang="en-US" altLang="ja-JP" sz="105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>
                  <a:solidFill>
                    <a:schemeClr val="tx1"/>
                  </a:solidFill>
                  <a:latin typeface="Calibri" pitchFamily="34" charset="0"/>
                </a:rPr>
                <a:t>・情報提供、専門家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派遣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・販路開拓支援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41" name="角丸四角形 40"/>
            <p:cNvSpPr/>
            <p:nvPr/>
          </p:nvSpPr>
          <p:spPr bwMode="auto">
            <a:xfrm>
              <a:off x="290750" y="8192180"/>
              <a:ext cx="2044584" cy="326496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b="1" dirty="0" smtClean="0">
                  <a:solidFill>
                    <a:schemeClr val="tx1"/>
                  </a:solidFill>
                </a:rPr>
                <a:t>(</a:t>
              </a:r>
              <a:r>
                <a:rPr lang="ja-JP" altLang="en-US" sz="1100" b="1" dirty="0" smtClean="0">
                  <a:solidFill>
                    <a:schemeClr val="tx1"/>
                  </a:solidFill>
                </a:rPr>
                <a:t>公財</a:t>
              </a:r>
              <a:r>
                <a:rPr lang="en-US" altLang="ja-JP" sz="1100" b="1" dirty="0" smtClean="0">
                  <a:solidFill>
                    <a:schemeClr val="tx1"/>
                  </a:solidFill>
                </a:rPr>
                <a:t>)</a:t>
              </a:r>
              <a:r>
                <a:rPr lang="ja-JP" altLang="en-US" sz="1100" b="1" dirty="0" smtClean="0">
                  <a:solidFill>
                    <a:schemeClr val="tx1"/>
                  </a:solidFill>
                </a:rPr>
                <a:t>滋賀県</a:t>
              </a:r>
              <a:r>
                <a:rPr lang="ja-JP" altLang="en-US" sz="1100" b="1" dirty="0">
                  <a:solidFill>
                    <a:schemeClr val="tx1"/>
                  </a:solidFill>
                </a:rPr>
                <a:t>産業支援プラザ</a:t>
              </a:r>
              <a:endParaRPr lang="en-US" altLang="ja-JP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4525438" y="7676242"/>
            <a:ext cx="1979613" cy="1096750"/>
            <a:chOff x="4558685" y="8106188"/>
            <a:chExt cx="1979613" cy="883190"/>
          </a:xfrm>
        </p:grpSpPr>
        <p:sp>
          <p:nvSpPr>
            <p:cNvPr id="46" name="Rectangle 5"/>
            <p:cNvSpPr>
              <a:spLocks noChangeArrowheads="1"/>
            </p:cNvSpPr>
            <p:nvPr/>
          </p:nvSpPr>
          <p:spPr bwMode="auto">
            <a:xfrm>
              <a:off x="4558685" y="8386492"/>
              <a:ext cx="1979613" cy="60288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 algn="l">
                <a:defRPr/>
              </a:pPr>
              <a:endParaRPr lang="en-US" altLang="ja-JP" sz="105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・創業セミナー支援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・金融支援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050" dirty="0" smtClean="0">
                  <a:solidFill>
                    <a:schemeClr val="tx1"/>
                  </a:solidFill>
                  <a:latin typeface="Calibri" pitchFamily="34" charset="0"/>
                </a:rPr>
                <a:t>・講師派遣</a:t>
              </a:r>
              <a:endParaRPr lang="en-US" altLang="ja-JP" sz="1050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718686" y="8106188"/>
              <a:ext cx="1813153" cy="231947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>
                  <a:solidFill>
                    <a:schemeClr val="tx1"/>
                  </a:solidFill>
                </a:rPr>
                <a:t>日本政策金融</a:t>
              </a:r>
              <a:r>
                <a:rPr lang="ja-JP" altLang="en-US" sz="1000" b="1" dirty="0" smtClean="0">
                  <a:solidFill>
                    <a:schemeClr val="tx1"/>
                  </a:solidFill>
                </a:rPr>
                <a:t>公庫 彦根</a:t>
              </a:r>
              <a:r>
                <a:rPr lang="ja-JP" altLang="en-US" sz="1000" b="1" dirty="0">
                  <a:solidFill>
                    <a:schemeClr val="tx1"/>
                  </a:solidFill>
                </a:rPr>
                <a:t>支店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右矢印 37"/>
          <p:cNvSpPr/>
          <p:nvPr/>
        </p:nvSpPr>
        <p:spPr bwMode="auto">
          <a:xfrm rot="16200000" flipV="1">
            <a:off x="2803790" y="8136738"/>
            <a:ext cx="684000" cy="296158"/>
          </a:xfrm>
          <a:prstGeom prst="rightArrow">
            <a:avLst>
              <a:gd name="adj1" fmla="val 50000"/>
              <a:gd name="adj2" fmla="val 105565"/>
            </a:avLst>
          </a:prstGeom>
          <a:solidFill>
            <a:srgbClr val="7030A0"/>
          </a:solidFill>
          <a:ln>
            <a:solidFill>
              <a:srgbClr val="7030A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5895" tIns="44665" rIns="85895" bIns="44665" rtlCol="0" anchor="ctr"/>
          <a:lstStyle/>
          <a:p>
            <a:pPr algn="l"/>
            <a:endParaRPr kumimoji="1" lang="ja-JP" alt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" name="テキスト ボックス 6"/>
          <p:cNvSpPr txBox="1">
            <a:spLocks noChangeArrowheads="1"/>
          </p:cNvSpPr>
          <p:nvPr/>
        </p:nvSpPr>
        <p:spPr bwMode="auto">
          <a:xfrm>
            <a:off x="5065252" y="5575909"/>
            <a:ext cx="88452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100" b="1" dirty="0" smtClean="0">
                <a:solidFill>
                  <a:srgbClr val="7030A0"/>
                </a:solidFill>
              </a:rPr>
              <a:t>支援 機関</a:t>
            </a:r>
            <a:endParaRPr lang="ja-JP" altLang="en-US" sz="1100" b="1" dirty="0">
              <a:solidFill>
                <a:srgbClr val="7030A0"/>
              </a:solidFill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4273663" y="5779063"/>
            <a:ext cx="2467704" cy="3074970"/>
          </a:xfrm>
          <a:prstGeom prst="roundRect">
            <a:avLst/>
          </a:prstGeom>
          <a:noFill/>
          <a:ln w="15875">
            <a:solidFill>
              <a:schemeClr val="accent1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 rtlCol="0" anchor="ctr"/>
          <a:lstStyle/>
          <a:p>
            <a:pPr algn="l"/>
            <a:endParaRPr kumimoji="1" lang="ja-JP" alt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2530650" y="7259909"/>
            <a:ext cx="1230280" cy="653533"/>
            <a:chOff x="2401814" y="7232813"/>
            <a:chExt cx="1383841" cy="715053"/>
          </a:xfrm>
        </p:grpSpPr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2401814" y="7380311"/>
              <a:ext cx="1383841" cy="56755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</a:gradFill>
            <a:ln>
              <a:solidFill>
                <a:srgbClr val="7030A0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 algn="l">
                <a:defRPr/>
              </a:pP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algn="l"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</a:t>
              </a:r>
              <a:r>
                <a:rPr lang="ja-JP" altLang="en-US" sz="1200" u="sng" dirty="0" smtClean="0">
                  <a:solidFill>
                    <a:schemeClr val="tx1"/>
                  </a:solidFill>
                  <a:latin typeface="Calibri" pitchFamily="34" charset="0"/>
                </a:rPr>
                <a:t>実践創業塾</a:t>
              </a:r>
              <a:endParaRPr lang="en-US" altLang="ja-JP" sz="1200" u="sng" dirty="0" smtClean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33" name="角丸四角形 32"/>
            <p:cNvSpPr/>
            <p:nvPr/>
          </p:nvSpPr>
          <p:spPr bwMode="auto">
            <a:xfrm>
              <a:off x="2434064" y="7232813"/>
              <a:ext cx="1303820" cy="315135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50000">
                  <a:schemeClr val="accent1">
                    <a:lumMod val="20000"/>
                    <a:lumOff val="80000"/>
                  </a:schemeClr>
                </a:gs>
              </a:gsLst>
            </a:gradFill>
            <a:ln>
              <a:solidFill>
                <a:srgbClr val="7030A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ねっと湖東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フリーフォーム 33"/>
          <p:cNvSpPr/>
          <p:nvPr/>
        </p:nvSpPr>
        <p:spPr>
          <a:xfrm flipH="1">
            <a:off x="595606" y="7588836"/>
            <a:ext cx="1963715" cy="943194"/>
          </a:xfrm>
          <a:custGeom>
            <a:avLst/>
            <a:gdLst>
              <a:gd name="connsiteX0" fmla="*/ 2844800 w 2844800"/>
              <a:gd name="connsiteY0" fmla="*/ 742950 h 742950"/>
              <a:gd name="connsiteX1" fmla="*/ 292100 w 2844800"/>
              <a:gd name="connsiteY1" fmla="*/ 742950 h 742950"/>
              <a:gd name="connsiteX2" fmla="*/ 0 w 2844800"/>
              <a:gd name="connsiteY2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4800" h="742950">
                <a:moveTo>
                  <a:pt x="2844800" y="742950"/>
                </a:moveTo>
                <a:lnTo>
                  <a:pt x="292100" y="742950"/>
                </a:lnTo>
                <a:lnTo>
                  <a:pt x="0" y="0"/>
                </a:lnTo>
              </a:path>
            </a:pathLst>
          </a:custGeom>
          <a:ln w="31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900" dirty="0" smtClean="0"/>
          </a:p>
          <a:p>
            <a:pPr algn="ctr"/>
            <a:endParaRPr lang="en-US" altLang="ja-JP" sz="900" dirty="0"/>
          </a:p>
          <a:p>
            <a:pPr algn="ctr"/>
            <a:r>
              <a:rPr kumimoji="1" lang="ja-JP" altLang="en-US" sz="900" dirty="0" smtClean="0"/>
              <a:t>甲良町商工会、愛荘町商工会、稲枝商工会、多賀町商工会、豊郷町商工会の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つの商工会で構成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6755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rgbClr val="99CC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>
          <a:solidFill>
            <a:srgbClr val="3399FF"/>
          </a:solidFill>
          <a:headEnd/>
          <a:tailEnd/>
        </a:ln>
      </a:spPr>
      <a:bodyPr lIns="85895" tIns="44665" rIns="85895" bIns="44665"/>
      <a:lstStyle>
        <a:defPPr algn="l">
          <a:defRPr sz="1200" dirty="0">
            <a:solidFill>
              <a:schemeClr val="tx1"/>
            </a:solidFill>
            <a:latin typeface="Calibri" pitchFamily="34" charset="0"/>
          </a:defRPr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15640</TotalTime>
  <Words>145</Words>
  <Application>Microsoft Office PowerPoint</Application>
  <PresentationFormat>画面に合わせる (4:3)</PresentationFormat>
  <Paragraphs>49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市町村による創業支援 （手引き）</dc:title>
  <dc:creator>METI</dc:creator>
  <cp:lastModifiedBy>KOR15J010</cp:lastModifiedBy>
  <cp:revision>572</cp:revision>
  <cp:lastPrinted>2015-07-14T00:59:33Z</cp:lastPrinted>
  <dcterms:created xsi:type="dcterms:W3CDTF">2013-10-29T02:46:12Z</dcterms:created>
  <dcterms:modified xsi:type="dcterms:W3CDTF">2015-08-06T02:44:26Z</dcterms:modified>
</cp:coreProperties>
</file>