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4115" r:id="rId1"/>
  </p:sldMasterIdLst>
  <p:notesMasterIdLst>
    <p:notesMasterId r:id="rId3"/>
  </p:notesMasterIdLst>
  <p:handoutMasterIdLst>
    <p:handoutMasterId r:id="rId4"/>
  </p:handoutMasterIdLst>
  <p:sldIdLst>
    <p:sldId id="332" r:id="rId2"/>
  </p:sldIdLst>
  <p:sldSz cx="6858000" cy="9906000" type="A4"/>
  <p:notesSz cx="6738938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小沼 千夏（子ども・子育て本部）" initials="小沼" lastIdx="1" clrIdx="0">
    <p:extLst>
      <p:ext uri="{19B8F6BF-5375-455C-9EA6-DF929625EA0E}">
        <p15:presenceInfo xmlns:p15="http://schemas.microsoft.com/office/powerpoint/2012/main" userId="S-1-5-21-2022458152-3381638288-3706476089-1122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5050"/>
    <a:srgbClr val="33CC33"/>
    <a:srgbClr val="669900"/>
    <a:srgbClr val="00CC00"/>
    <a:srgbClr val="66FF33"/>
    <a:srgbClr val="FF33CC"/>
    <a:srgbClr val="99CC00"/>
    <a:srgbClr val="3366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706" autoAdjust="0"/>
    <p:restoredTop sz="93165" autoAdjust="0"/>
  </p:normalViewPr>
  <p:slideViewPr>
    <p:cSldViewPr>
      <p:cViewPr>
        <p:scale>
          <a:sx n="100" d="100"/>
          <a:sy n="100" d="100"/>
        </p:scale>
        <p:origin x="906" y="78"/>
      </p:cViewPr>
      <p:guideLst>
        <p:guide orient="horz" pos="3120"/>
        <p:guide pos="216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10"/>
            <a:ext cx="2920678" cy="493553"/>
          </a:xfrm>
          <a:prstGeom prst="rect">
            <a:avLst/>
          </a:prstGeom>
        </p:spPr>
        <p:txBody>
          <a:bodyPr vert="horz" lIns="90611" tIns="45307" rIns="90611" bIns="4530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6691" y="10"/>
            <a:ext cx="2920678" cy="493553"/>
          </a:xfrm>
          <a:prstGeom prst="rect">
            <a:avLst/>
          </a:prstGeom>
        </p:spPr>
        <p:txBody>
          <a:bodyPr vert="horz" lIns="90611" tIns="45307" rIns="90611" bIns="4530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fld id="{862B1DCB-D73C-4F09-BEA5-DF3CF2C47D81}" type="datetimeFigureOut">
              <a:rPr lang="ja-JP" altLang="en-US"/>
              <a:pPr>
                <a:defRPr/>
              </a:pPr>
              <a:t>2022/6/10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377534"/>
            <a:ext cx="2920678" cy="493552"/>
          </a:xfrm>
          <a:prstGeom prst="rect">
            <a:avLst/>
          </a:prstGeom>
        </p:spPr>
        <p:txBody>
          <a:bodyPr vert="horz" lIns="90611" tIns="45307" rIns="90611" bIns="4530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6691" y="9377534"/>
            <a:ext cx="2920678" cy="493552"/>
          </a:xfrm>
          <a:prstGeom prst="rect">
            <a:avLst/>
          </a:prstGeom>
        </p:spPr>
        <p:txBody>
          <a:bodyPr vert="horz" lIns="90611" tIns="45307" rIns="90611" bIns="4530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fld id="{9CDEF9A4-AF56-4539-BBDB-706C6E6282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899449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10"/>
            <a:ext cx="2920678" cy="493553"/>
          </a:xfrm>
          <a:prstGeom prst="rect">
            <a:avLst/>
          </a:prstGeom>
        </p:spPr>
        <p:txBody>
          <a:bodyPr vert="horz" lIns="90611" tIns="45307" rIns="90611" bIns="4530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6691" y="10"/>
            <a:ext cx="2920678" cy="493553"/>
          </a:xfrm>
          <a:prstGeom prst="rect">
            <a:avLst/>
          </a:prstGeom>
        </p:spPr>
        <p:txBody>
          <a:bodyPr vert="horz" lIns="90611" tIns="45307" rIns="90611" bIns="4530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fld id="{9FE2EC41-449D-4BA1-AD27-EA864C3CA69B}" type="datetimeFigureOut">
              <a:rPr lang="ja-JP" altLang="en-US"/>
              <a:pPr>
                <a:defRPr/>
              </a:pPr>
              <a:t>2022/6/10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89150" y="741363"/>
            <a:ext cx="2560638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11" tIns="45307" rIns="90611" bIns="45307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4371" y="4689555"/>
            <a:ext cx="5390206" cy="4441989"/>
          </a:xfrm>
          <a:prstGeom prst="rect">
            <a:avLst/>
          </a:prstGeom>
        </p:spPr>
        <p:txBody>
          <a:bodyPr vert="horz" lIns="90611" tIns="45307" rIns="90611" bIns="45307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377534"/>
            <a:ext cx="2920678" cy="493552"/>
          </a:xfrm>
          <a:prstGeom prst="rect">
            <a:avLst/>
          </a:prstGeom>
        </p:spPr>
        <p:txBody>
          <a:bodyPr vert="horz" lIns="90611" tIns="45307" rIns="90611" bIns="4530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6691" y="9377534"/>
            <a:ext cx="2920678" cy="493552"/>
          </a:xfrm>
          <a:prstGeom prst="rect">
            <a:avLst/>
          </a:prstGeom>
        </p:spPr>
        <p:txBody>
          <a:bodyPr vert="horz" lIns="90611" tIns="45307" rIns="90611" bIns="4530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fld id="{0A7E7DC0-1654-4BC9-877C-B9F3F854953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1358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707" kern="1200">
        <a:solidFill>
          <a:schemeClr val="tx1"/>
        </a:solidFill>
        <a:latin typeface="+mn-lt"/>
        <a:ea typeface="+mn-ea"/>
        <a:cs typeface="+mn-cs"/>
      </a:defRPr>
    </a:lvl1pPr>
    <a:lvl2pPr marL="269382" algn="l" rtl="0" eaLnBrk="0" fontAlgn="base" hangingPunct="0">
      <a:spcBef>
        <a:spcPct val="30000"/>
      </a:spcBef>
      <a:spcAft>
        <a:spcPct val="0"/>
      </a:spcAft>
      <a:defRPr kumimoji="1" sz="707" kern="1200">
        <a:solidFill>
          <a:schemeClr val="tx1"/>
        </a:solidFill>
        <a:latin typeface="+mn-lt"/>
        <a:ea typeface="+mn-ea"/>
        <a:cs typeface="+mn-cs"/>
      </a:defRPr>
    </a:lvl2pPr>
    <a:lvl3pPr marL="538764" algn="l" rtl="0" eaLnBrk="0" fontAlgn="base" hangingPunct="0">
      <a:spcBef>
        <a:spcPct val="30000"/>
      </a:spcBef>
      <a:spcAft>
        <a:spcPct val="0"/>
      </a:spcAft>
      <a:defRPr kumimoji="1" sz="707" kern="1200">
        <a:solidFill>
          <a:schemeClr val="tx1"/>
        </a:solidFill>
        <a:latin typeface="+mn-lt"/>
        <a:ea typeface="+mn-ea"/>
        <a:cs typeface="+mn-cs"/>
      </a:defRPr>
    </a:lvl3pPr>
    <a:lvl4pPr marL="808147" algn="l" rtl="0" eaLnBrk="0" fontAlgn="base" hangingPunct="0">
      <a:spcBef>
        <a:spcPct val="30000"/>
      </a:spcBef>
      <a:spcAft>
        <a:spcPct val="0"/>
      </a:spcAft>
      <a:defRPr kumimoji="1" sz="707" kern="1200">
        <a:solidFill>
          <a:schemeClr val="tx1"/>
        </a:solidFill>
        <a:latin typeface="+mn-lt"/>
        <a:ea typeface="+mn-ea"/>
        <a:cs typeface="+mn-cs"/>
      </a:defRPr>
    </a:lvl4pPr>
    <a:lvl5pPr marL="1077529" algn="l" rtl="0" eaLnBrk="0" fontAlgn="base" hangingPunct="0">
      <a:spcBef>
        <a:spcPct val="30000"/>
      </a:spcBef>
      <a:spcAft>
        <a:spcPct val="0"/>
      </a:spcAft>
      <a:defRPr kumimoji="1" sz="707" kern="1200">
        <a:solidFill>
          <a:schemeClr val="tx1"/>
        </a:solidFill>
        <a:latin typeface="+mn-lt"/>
        <a:ea typeface="+mn-ea"/>
        <a:cs typeface="+mn-cs"/>
      </a:defRPr>
    </a:lvl5pPr>
    <a:lvl6pPr marL="1346911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6pPr>
    <a:lvl7pPr marL="1616293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7pPr>
    <a:lvl8pPr marL="1885676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8pPr>
    <a:lvl9pPr marL="2155058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7E7DC0-1654-4BC9-877C-B9F3F8549534}" type="slidenum">
              <a:rPr lang="ja-JP" altLang="en-US" smtClean="0"/>
              <a:pPr>
                <a:defRPr/>
              </a:pPr>
              <a:t>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56755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6858508" cy="9906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1450" y="2617136"/>
            <a:ext cx="3981650" cy="2189103"/>
          </a:xfrm>
        </p:spPr>
        <p:txBody>
          <a:bodyPr anchor="b">
            <a:noAutofit/>
          </a:bodyPr>
          <a:lstStyle>
            <a:lvl1pPr algn="ctr">
              <a:defRPr sz="36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1450" y="5197584"/>
            <a:ext cx="3981650" cy="1989940"/>
          </a:xfrm>
        </p:spPr>
        <p:txBody>
          <a:bodyPr anchor="t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49063" y="7301092"/>
            <a:ext cx="504957" cy="403578"/>
          </a:xfrm>
        </p:spPr>
        <p:txBody>
          <a:bodyPr/>
          <a:lstStyle/>
          <a:p>
            <a:pPr>
              <a:defRPr/>
            </a:pPr>
            <a:fld id="{226F2760-A9AC-4823-96B7-E683081E2399}" type="datetime1">
              <a:rPr lang="ja-JP" altLang="en-US" smtClean="0"/>
              <a:pPr>
                <a:defRPr/>
              </a:pPr>
              <a:t>2022/6/10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1451" y="7301092"/>
            <a:ext cx="3048645" cy="403578"/>
          </a:xfrm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988" y="7301092"/>
            <a:ext cx="310112" cy="403578"/>
          </a:xfrm>
        </p:spPr>
        <p:txBody>
          <a:bodyPr/>
          <a:lstStyle/>
          <a:p>
            <a:pPr>
              <a:defRPr/>
            </a:pPr>
            <a:fld id="{C67EA2EE-ADBA-41A2-B93F-5D9D6FF4351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514869" y="5014142"/>
            <a:ext cx="383481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2169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49" y="6955599"/>
            <a:ext cx="5099051" cy="818622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9695" y="1492015"/>
            <a:ext cx="5318612" cy="485516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649" y="7774221"/>
            <a:ext cx="5099051" cy="71314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55844F-78C7-4E62-AAED-2C4B002BCA42}" type="datetime1">
              <a:rPr lang="ja-JP" altLang="en-US" smtClean="0"/>
              <a:pPr>
                <a:defRPr/>
              </a:pPr>
              <a:t>2022/6/10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4D563-CEB3-45B3-A733-D804ADB5F96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1530048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49" y="1309928"/>
            <a:ext cx="5099051" cy="4474687"/>
          </a:xfrm>
        </p:spPr>
        <p:txBody>
          <a:bodyPr anchor="ctr">
            <a:normAutofit/>
          </a:bodyPr>
          <a:lstStyle>
            <a:lvl1pPr algn="ctr">
              <a:defRPr sz="2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649" y="6175962"/>
            <a:ext cx="5099052" cy="231140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55844F-78C7-4E62-AAED-2C4B002BCA42}" type="datetime1">
              <a:rPr lang="ja-JP" altLang="en-US" smtClean="0"/>
              <a:pPr>
                <a:defRPr/>
              </a:pPr>
              <a:t>2022/6/10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4D563-CEB3-45B3-A733-D804ADB5F96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58849" y="5980287"/>
            <a:ext cx="4954819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737083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750" y="1418635"/>
            <a:ext cx="4800188" cy="3424298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00150" y="4842933"/>
            <a:ext cx="4419599" cy="941681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35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647" y="6273801"/>
            <a:ext cx="5099054" cy="221356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55844F-78C7-4E62-AAED-2C4B002BCA42}" type="datetime1">
              <a:rPr lang="ja-JP" altLang="en-US" smtClean="0"/>
              <a:pPr>
                <a:defRPr/>
              </a:pPr>
              <a:t>2022/6/10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4D563-CEB3-45B3-A733-D804ADB5F96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637477" y="1307745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54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5128" y="4084701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54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958849" y="5980287"/>
            <a:ext cx="494665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247129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52" y="4779061"/>
            <a:ext cx="5099046" cy="2121600"/>
          </a:xfrm>
        </p:spPr>
        <p:txBody>
          <a:bodyPr anchor="b">
            <a:normAutofit/>
          </a:bodyPr>
          <a:lstStyle>
            <a:lvl1pPr algn="l">
              <a:defRPr sz="2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651" y="6900661"/>
            <a:ext cx="5099048" cy="12428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55844F-78C7-4E62-AAED-2C4B002BCA42}" type="datetime1">
              <a:rPr lang="ja-JP" altLang="en-US" smtClean="0"/>
              <a:pPr>
                <a:defRPr/>
              </a:pPr>
              <a:t>2022/6/10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4D563-CEB3-45B3-A733-D804ADB5F96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5091383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7062" y="1418635"/>
            <a:ext cx="4743876" cy="3240854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882651" y="5256784"/>
            <a:ext cx="5099048" cy="128117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649" y="6542852"/>
            <a:ext cx="5099052" cy="1944511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55844F-78C7-4E62-AAED-2C4B002BCA42}" type="datetime1">
              <a:rPr lang="ja-JP" altLang="en-US" smtClean="0"/>
              <a:pPr>
                <a:defRPr/>
              </a:pPr>
              <a:t>2022/6/10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4D563-CEB3-45B3-A733-D804ADB5F96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658546" y="1295515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37348" y="3766718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958849" y="4953000"/>
            <a:ext cx="494665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10657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49" y="1418634"/>
            <a:ext cx="5099051" cy="331423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400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882651" y="5151120"/>
            <a:ext cx="5099048" cy="1307592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649" y="6457245"/>
            <a:ext cx="5099051" cy="2030119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55844F-78C7-4E62-AAED-2C4B002BCA42}" type="datetime1">
              <a:rPr lang="ja-JP" altLang="en-US" smtClean="0"/>
              <a:pPr>
                <a:defRPr/>
              </a:pPr>
              <a:t>2022/6/10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4D563-CEB3-45B3-A733-D804ADB5F96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58852" y="4953000"/>
            <a:ext cx="4954816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7015533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2649" y="3596863"/>
            <a:ext cx="5099052" cy="4890503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55844F-78C7-4E62-AAED-2C4B002BCA42}" type="datetime1">
              <a:rPr lang="ja-JP" altLang="en-US" smtClean="0"/>
              <a:pPr>
                <a:defRPr/>
              </a:pPr>
              <a:t>2022/6/10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4D563-CEB3-45B3-A733-D804ADB5F96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958850" y="3401190"/>
            <a:ext cx="495481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8728814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67500" y="1309929"/>
            <a:ext cx="1214198" cy="717743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2651" y="1309929"/>
            <a:ext cx="3686632" cy="7177434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55844F-78C7-4E62-AAED-2C4B002BCA42}" type="datetime1">
              <a:rPr lang="ja-JP" altLang="en-US" smtClean="0"/>
              <a:pPr>
                <a:defRPr/>
              </a:pPr>
              <a:t>2022/6/10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4D563-CEB3-45B3-A733-D804ADB5F96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4684134" y="1309929"/>
            <a:ext cx="0" cy="7177434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97259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958849" y="3403487"/>
            <a:ext cx="494665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4C1719-7051-4887-9AD3-2E441B1474A7}" type="datetime1">
              <a:rPr lang="ja-JP" altLang="en-US" smtClean="0"/>
              <a:pPr>
                <a:defRPr/>
              </a:pPr>
              <a:t>2022/6/10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438CD-78F7-47F2-AE2D-4A572724E6AD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82212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849" y="2370930"/>
            <a:ext cx="4946651" cy="2632520"/>
          </a:xfrm>
        </p:spPr>
        <p:txBody>
          <a:bodyPr anchor="b">
            <a:normAutofit/>
          </a:bodyPr>
          <a:lstStyle>
            <a:lvl1pPr algn="ctr">
              <a:defRPr sz="3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8849" y="5394797"/>
            <a:ext cx="4946651" cy="157446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102DAB-777F-4203-B12B-37164296ED61}" type="datetime1">
              <a:rPr lang="ja-JP" altLang="en-US" smtClean="0"/>
              <a:pPr>
                <a:defRPr/>
              </a:pPr>
              <a:t>2022/6/10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0943DE-A5B9-44FD-913F-E875FCD6E1A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958850" y="5199122"/>
            <a:ext cx="494665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6098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958849" y="3403487"/>
            <a:ext cx="494665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49" y="1322154"/>
            <a:ext cx="5099051" cy="18833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2650" y="3592576"/>
            <a:ext cx="2503170" cy="4979416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3864" y="3592576"/>
            <a:ext cx="2503170" cy="4979416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CA11AF-7150-4B9B-9B8E-52F977C677C1}" type="datetime1">
              <a:rPr lang="ja-JP" altLang="en-US" smtClean="0"/>
              <a:pPr>
                <a:defRPr/>
              </a:pPr>
              <a:t>2022/6/10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A9C70E-7B2A-4D33-B126-13E6B932D46C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9573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651" y="3840103"/>
            <a:ext cx="2503170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2651" y="4684713"/>
            <a:ext cx="2503170" cy="3909568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1374" y="3840103"/>
            <a:ext cx="2503170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1374" y="4684713"/>
            <a:ext cx="2503170" cy="3909568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0E7E63-35D2-4127-A74E-5A9FD04F1DE9}" type="datetime1">
              <a:rPr lang="ja-JP" altLang="en-US" smtClean="0"/>
              <a:pPr>
                <a:defRPr/>
              </a:pPr>
              <a:t>2022/6/10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DF491-15DC-4689-8B78-C9CCC1405521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958849" y="3401190"/>
            <a:ext cx="494665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4897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49" y="1322154"/>
            <a:ext cx="5099051" cy="18833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CEAF93-8365-4479-B1DE-2301C3578E88}" type="datetime1">
              <a:rPr lang="ja-JP" altLang="en-US" smtClean="0"/>
              <a:pPr>
                <a:defRPr/>
              </a:pPr>
              <a:t>2022/6/10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4E3A08-9D6E-4B47-B539-93DEF123867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958849" y="3401190"/>
            <a:ext cx="494665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927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99D174-A4F4-47D4-8910-E1F2630DFC7C}" type="datetime1">
              <a:rPr lang="ja-JP" altLang="en-US" smtClean="0"/>
              <a:pPr>
                <a:defRPr/>
              </a:pPr>
              <a:t>2022/6/10</a:t>
            </a:fld>
            <a:endParaRPr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4DB45-DA9E-49E9-8D6F-4AD149FC8F3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8092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48" y="2005660"/>
            <a:ext cx="1902599" cy="1981200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047" y="1418636"/>
            <a:ext cx="2891654" cy="7068728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648" y="4378205"/>
            <a:ext cx="1902599" cy="352213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55844F-78C7-4E62-AAED-2C4B002BCA42}" type="datetime1">
              <a:rPr lang="ja-JP" altLang="en-US" smtClean="0"/>
              <a:pPr>
                <a:defRPr/>
              </a:pPr>
              <a:t>2022/6/10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4D563-CEB3-45B3-A733-D804ADB5F96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958849" y="4206992"/>
            <a:ext cx="1750196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699703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49" y="2721091"/>
            <a:ext cx="2724152" cy="1981200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02" y="1492014"/>
            <a:ext cx="2197097" cy="6921974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649" y="4702291"/>
            <a:ext cx="2724151" cy="264160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D2C117-41A9-471A-9408-DB5C91C76A0B}" type="datetime1">
              <a:rPr lang="ja-JP" altLang="en-US" smtClean="0"/>
              <a:pPr>
                <a:defRPr/>
              </a:pPr>
              <a:t>2022/6/10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BB13D1-2B27-47F4-8483-7F400D45192C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43492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" y="0"/>
            <a:ext cx="6864350" cy="9906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2649" y="1322154"/>
            <a:ext cx="5099051" cy="18833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649" y="3596862"/>
            <a:ext cx="5099052" cy="49761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67503" y="8609659"/>
            <a:ext cx="861212" cy="4035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4D55844F-78C7-4E62-AAED-2C4B002BCA42}" type="datetime1">
              <a:rPr lang="ja-JP" altLang="en-US" smtClean="0"/>
              <a:pPr>
                <a:defRPr/>
              </a:pPr>
              <a:t>2022/6/10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82649" y="8609659"/>
            <a:ext cx="3828500" cy="4035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85068" y="8609659"/>
            <a:ext cx="296633" cy="4035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15C4D563-CEB3-45B3-A733-D804ADB5F96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33054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6" r:id="rId1"/>
    <p:sldLayoutId id="2147484117" r:id="rId2"/>
    <p:sldLayoutId id="2147484118" r:id="rId3"/>
    <p:sldLayoutId id="2147484119" r:id="rId4"/>
    <p:sldLayoutId id="2147484120" r:id="rId5"/>
    <p:sldLayoutId id="2147484121" r:id="rId6"/>
    <p:sldLayoutId id="2147484122" r:id="rId7"/>
    <p:sldLayoutId id="2147484123" r:id="rId8"/>
    <p:sldLayoutId id="2147484124" r:id="rId9"/>
    <p:sldLayoutId id="2147484125" r:id="rId10"/>
    <p:sldLayoutId id="2147484126" r:id="rId11"/>
    <p:sldLayoutId id="2147484127" r:id="rId12"/>
    <p:sldLayoutId id="2147484128" r:id="rId13"/>
    <p:sldLayoutId id="2147484129" r:id="rId14"/>
    <p:sldLayoutId id="2147484130" r:id="rId15"/>
    <p:sldLayoutId id="2147484131" r:id="rId16"/>
    <p:sldLayoutId id="2147484132" r:id="rId17"/>
  </p:sldLayoutIdLst>
  <p:hf hdr="0" ftr="0" dt="0"/>
  <p:txStyles>
    <p:titleStyle>
      <a:lvl1pPr algn="ctr" defTabSz="342900" rtl="0" eaLnBrk="1" latinLnBrk="0" hangingPunct="1">
        <a:spcBef>
          <a:spcPct val="0"/>
        </a:spcBef>
        <a:buNone/>
        <a:defRPr kumimoji="1" sz="3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kumimoji="1"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kumimoji="1" sz="15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kumimoji="1" sz="135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kumimoji="1" sz="12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kumimoji="1" sz="105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kumimoji="1" sz="105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kumimoji="1" sz="105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kumimoji="1" sz="105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kumimoji="1" sz="105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05903" y="1066282"/>
            <a:ext cx="6502177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ja-JP" altLang="en-US" sz="2800" u="sng" spc="-150" dirty="0" smtClean="0">
                <a:ln/>
                <a:solidFill>
                  <a:srgbClr val="FF7C8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ngsana New" panose="02020603050405020304" pitchFamily="18" charset="-34"/>
              </a:rPr>
              <a:t>　新婚生活</a:t>
            </a:r>
            <a:r>
              <a:rPr kumimoji="1" lang="ja-JP" altLang="en-US" sz="2800" u="sng" spc="-150" dirty="0" smtClean="0">
                <a:ln/>
                <a:solidFill>
                  <a:schemeClr val="accent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ngsana New" panose="02020603050405020304" pitchFamily="18" charset="-34"/>
              </a:rPr>
              <a:t>を応援します</a:t>
            </a:r>
            <a:r>
              <a:rPr kumimoji="1" lang="ja-JP" altLang="en-US" sz="2800" u="sng" spc="-150" dirty="0" smtClean="0">
                <a:ln/>
                <a:solidFill>
                  <a:srgbClr val="FF7C8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ngsana New" panose="02020603050405020304" pitchFamily="18" charset="-34"/>
              </a:rPr>
              <a:t>！（最大６０万円）</a:t>
            </a:r>
            <a:endParaRPr kumimoji="1" lang="ja-JP" altLang="en-US" sz="2800" u="sng" spc="-150" dirty="0">
              <a:ln/>
              <a:solidFill>
                <a:srgbClr val="FF7C8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ngsana New" panose="02020603050405020304" pitchFamily="18" charset="-34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92868" y="2198655"/>
            <a:ext cx="6519828" cy="24981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kumimoji="1" lang="ja-JP" alt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　　</a:t>
            </a:r>
            <a:endParaRPr kumimoji="1" lang="en-US" altLang="ja-JP" sz="1100" dirty="0"/>
          </a:p>
          <a:p>
            <a:pPr defTabSz="342900">
              <a:lnSpc>
                <a:spcPts val="1600"/>
              </a:lnSpc>
              <a:defRPr/>
            </a:pPr>
            <a:r>
              <a:rPr kumimoji="1" lang="ja-JP" altLang="en-US" sz="1600" dirty="0">
                <a:latin typeface="+mj-ea"/>
                <a:ea typeface="+mj-ea"/>
              </a:rPr>
              <a:t>　</a:t>
            </a:r>
            <a:r>
              <a:rPr kumimoji="1" lang="en-US" altLang="ja-JP" sz="1600" dirty="0" smtClean="0">
                <a:latin typeface="+mj-ea"/>
                <a:ea typeface="+mj-ea"/>
              </a:rPr>
              <a:t>1.</a:t>
            </a:r>
            <a:r>
              <a:rPr kumimoji="1" lang="ja-JP" altLang="en-US" sz="1600" dirty="0" smtClean="0">
                <a:latin typeface="+mj-ea"/>
                <a:ea typeface="+mj-ea"/>
              </a:rPr>
              <a:t>令和４年</a:t>
            </a:r>
            <a:r>
              <a:rPr kumimoji="1" lang="ja-JP" altLang="en-US" sz="1600" dirty="0">
                <a:latin typeface="+mj-ea"/>
                <a:ea typeface="+mj-ea"/>
              </a:rPr>
              <a:t>４</a:t>
            </a:r>
            <a:r>
              <a:rPr kumimoji="1" lang="ja-JP" altLang="en-US" sz="1600" dirty="0" smtClean="0">
                <a:latin typeface="+mj-ea"/>
                <a:ea typeface="+mj-ea"/>
              </a:rPr>
              <a:t>月</a:t>
            </a:r>
            <a:r>
              <a:rPr kumimoji="1" lang="ja-JP" altLang="en-US" sz="1600" dirty="0">
                <a:latin typeface="+mj-ea"/>
                <a:ea typeface="+mj-ea"/>
              </a:rPr>
              <a:t>１日</a:t>
            </a:r>
            <a:r>
              <a:rPr kumimoji="1" lang="ja-JP" altLang="en-US" sz="1600" dirty="0" smtClean="0">
                <a:latin typeface="+mj-ea"/>
                <a:ea typeface="+mj-ea"/>
              </a:rPr>
              <a:t>から令和５年３月３１日までに婚姻し入籍した</a:t>
            </a:r>
            <a:endParaRPr kumimoji="1" lang="en-US" altLang="ja-JP" sz="1600" dirty="0" smtClean="0">
              <a:latin typeface="+mj-ea"/>
              <a:ea typeface="+mj-ea"/>
            </a:endParaRPr>
          </a:p>
          <a:p>
            <a:pPr defTabSz="342900">
              <a:lnSpc>
                <a:spcPts val="1600"/>
              </a:lnSpc>
              <a:defRPr/>
            </a:pPr>
            <a:r>
              <a:rPr kumimoji="1" lang="ja-JP" altLang="en-US" sz="1600" dirty="0">
                <a:latin typeface="+mj-ea"/>
                <a:ea typeface="+mj-ea"/>
              </a:rPr>
              <a:t>　</a:t>
            </a:r>
            <a:r>
              <a:rPr kumimoji="1" lang="ja-JP" altLang="en-US" sz="1600" dirty="0" smtClean="0">
                <a:latin typeface="+mj-ea"/>
                <a:ea typeface="+mj-ea"/>
              </a:rPr>
              <a:t>　世帯であること。　　</a:t>
            </a:r>
            <a:endParaRPr kumimoji="1" lang="en-US" altLang="ja-JP" sz="1600" dirty="0" smtClean="0">
              <a:latin typeface="+mj-ea"/>
              <a:ea typeface="+mj-ea"/>
            </a:endParaRPr>
          </a:p>
          <a:p>
            <a:pPr defTabSz="342900">
              <a:defRPr/>
            </a:pPr>
            <a:r>
              <a:rPr kumimoji="1" lang="ja-JP" altLang="en-US" sz="1600" dirty="0" smtClean="0">
                <a:latin typeface="+mj-ea"/>
                <a:ea typeface="+mj-ea"/>
              </a:rPr>
              <a:t>　</a:t>
            </a:r>
            <a:r>
              <a:rPr kumimoji="1" lang="en-US" altLang="ja-JP" sz="1600" dirty="0" smtClean="0">
                <a:latin typeface="+mj-ea"/>
                <a:ea typeface="+mj-ea"/>
              </a:rPr>
              <a:t>2</a:t>
            </a:r>
            <a:r>
              <a:rPr kumimoji="1" lang="en-US" altLang="ja-JP" sz="1600" dirty="0">
                <a:latin typeface="+mj-ea"/>
                <a:ea typeface="+mj-ea"/>
              </a:rPr>
              <a:t>.</a:t>
            </a:r>
            <a:r>
              <a:rPr kumimoji="1" lang="ja-JP" altLang="en-US" sz="1600" dirty="0">
                <a:latin typeface="+mj-ea"/>
                <a:ea typeface="+mj-ea"/>
              </a:rPr>
              <a:t>ご夫婦の所得を</a:t>
            </a:r>
            <a:r>
              <a:rPr kumimoji="1" lang="ja-JP" altLang="en-US" sz="1600" dirty="0" smtClean="0">
                <a:latin typeface="+mj-ea"/>
                <a:ea typeface="+mj-ea"/>
              </a:rPr>
              <a:t>合わせて</a:t>
            </a:r>
            <a:r>
              <a:rPr kumimoji="1" lang="en-US" altLang="ja-JP" sz="1600" dirty="0" smtClean="0">
                <a:latin typeface="+mj-ea"/>
                <a:ea typeface="+mj-ea"/>
              </a:rPr>
              <a:t>40</a:t>
            </a:r>
            <a:r>
              <a:rPr kumimoji="1" lang="en-US" altLang="ja-JP" sz="1600" dirty="0">
                <a:latin typeface="+mj-ea"/>
                <a:ea typeface="+mj-ea"/>
              </a:rPr>
              <a:t>0</a:t>
            </a:r>
            <a:r>
              <a:rPr kumimoji="1" lang="ja-JP" altLang="en-US" sz="1600" dirty="0" smtClean="0">
                <a:latin typeface="+mj-ea"/>
                <a:ea typeface="+mj-ea"/>
              </a:rPr>
              <a:t>万円</a:t>
            </a:r>
            <a:r>
              <a:rPr kumimoji="1" lang="ja-JP" altLang="en-US" sz="1600" dirty="0">
                <a:latin typeface="+mj-ea"/>
                <a:ea typeface="+mj-ea"/>
              </a:rPr>
              <a:t>未満</a:t>
            </a:r>
            <a:r>
              <a:rPr kumimoji="1" lang="ja-JP" altLang="en-US" sz="1600" baseline="30000" dirty="0">
                <a:latin typeface="+mj-ea"/>
                <a:ea typeface="+mj-ea"/>
              </a:rPr>
              <a:t>（注</a:t>
            </a:r>
            <a:r>
              <a:rPr kumimoji="1" lang="ja-JP" altLang="en-US" sz="1600" baseline="30000" dirty="0" smtClean="0">
                <a:latin typeface="+mj-ea"/>
                <a:ea typeface="+mj-ea"/>
              </a:rPr>
              <a:t>）</a:t>
            </a:r>
            <a:r>
              <a:rPr kumimoji="1" lang="ja-JP" altLang="en-US" sz="1600" dirty="0" smtClean="0">
                <a:latin typeface="+mj-ea"/>
                <a:ea typeface="+mj-ea"/>
              </a:rPr>
              <a:t>であること。</a:t>
            </a:r>
            <a:endParaRPr kumimoji="1" lang="en-US" altLang="ja-JP" sz="1600" dirty="0">
              <a:latin typeface="+mj-ea"/>
              <a:ea typeface="+mj-ea"/>
            </a:endParaRPr>
          </a:p>
          <a:p>
            <a:pPr defTabSz="342900">
              <a:defRPr/>
            </a:pPr>
            <a:r>
              <a:rPr kumimoji="1" lang="ja-JP" altLang="en-US" sz="1600" dirty="0">
                <a:latin typeface="+mj-ea"/>
                <a:ea typeface="+mj-ea"/>
              </a:rPr>
              <a:t>　　</a:t>
            </a:r>
            <a:r>
              <a:rPr kumimoji="1" lang="en-US" altLang="ja-JP" sz="1050" dirty="0">
                <a:latin typeface="+mj-ea"/>
                <a:ea typeface="+mj-ea"/>
              </a:rPr>
              <a:t>※</a:t>
            </a:r>
            <a:r>
              <a:rPr kumimoji="1" lang="ja-JP" altLang="en-US" sz="1050" dirty="0">
                <a:latin typeface="+mj-ea"/>
                <a:ea typeface="+mj-ea"/>
              </a:rPr>
              <a:t>奨学金を返還している世帯は、奨学金の年間返済額をご夫婦の所得から</a:t>
            </a:r>
            <a:r>
              <a:rPr kumimoji="1" lang="ja-JP" altLang="en-US" sz="1050" dirty="0" smtClean="0">
                <a:latin typeface="+mj-ea"/>
                <a:ea typeface="+mj-ea"/>
              </a:rPr>
              <a:t>控除</a:t>
            </a:r>
            <a:endParaRPr kumimoji="1" lang="en-US" altLang="ja-JP" sz="1600" dirty="0">
              <a:latin typeface="+mj-ea"/>
              <a:ea typeface="+mj-ea"/>
            </a:endParaRPr>
          </a:p>
          <a:p>
            <a:pPr defTabSz="342900">
              <a:lnSpc>
                <a:spcPts val="1600"/>
              </a:lnSpc>
              <a:defRPr/>
            </a:pPr>
            <a:r>
              <a:rPr kumimoji="1" lang="ja-JP" altLang="en-US" sz="1600" dirty="0" smtClean="0">
                <a:latin typeface="+mj-ea"/>
                <a:ea typeface="+mj-ea"/>
              </a:rPr>
              <a:t>　</a:t>
            </a:r>
            <a:r>
              <a:rPr kumimoji="1" lang="en-US" altLang="ja-JP" sz="1600" dirty="0" smtClean="0">
                <a:latin typeface="+mj-ea"/>
                <a:ea typeface="+mj-ea"/>
              </a:rPr>
              <a:t>3.</a:t>
            </a:r>
            <a:r>
              <a:rPr kumimoji="1" lang="ja-JP" altLang="en-US" sz="1600" dirty="0" smtClean="0">
                <a:latin typeface="+mj-ea"/>
                <a:ea typeface="+mj-ea"/>
              </a:rPr>
              <a:t>ご夫婦</a:t>
            </a:r>
            <a:r>
              <a:rPr kumimoji="1" lang="ja-JP" altLang="en-US" sz="1600" dirty="0">
                <a:latin typeface="+mj-ea"/>
                <a:ea typeface="+mj-ea"/>
              </a:rPr>
              <a:t>ともに婚姻日における年齢が</a:t>
            </a:r>
            <a:r>
              <a:rPr kumimoji="1" lang="en-US" altLang="ja-JP" sz="1600" dirty="0" smtClean="0">
                <a:latin typeface="+mj-ea"/>
                <a:ea typeface="+mj-ea"/>
              </a:rPr>
              <a:t>39</a:t>
            </a:r>
            <a:r>
              <a:rPr kumimoji="1" lang="ja-JP" altLang="en-US" sz="1600" dirty="0" smtClean="0">
                <a:latin typeface="+mj-ea"/>
                <a:ea typeface="+mj-ea"/>
              </a:rPr>
              <a:t>歳以下であること。</a:t>
            </a:r>
            <a:endParaRPr kumimoji="1" lang="en-US" altLang="ja-JP" sz="1600" dirty="0" smtClean="0">
              <a:latin typeface="+mj-ea"/>
              <a:ea typeface="+mj-ea"/>
            </a:endParaRPr>
          </a:p>
          <a:p>
            <a:pPr defTabSz="342900">
              <a:lnSpc>
                <a:spcPts val="1600"/>
              </a:lnSpc>
              <a:defRPr/>
            </a:pPr>
            <a:r>
              <a:rPr kumimoji="1" lang="ja-JP" altLang="en-US" sz="1600" dirty="0" smtClean="0">
                <a:latin typeface="+mj-ea"/>
                <a:ea typeface="+mj-ea"/>
              </a:rPr>
              <a:t>　</a:t>
            </a:r>
            <a:r>
              <a:rPr kumimoji="1" lang="en-US" altLang="ja-JP" sz="1600" dirty="0" smtClean="0">
                <a:latin typeface="+mj-ea"/>
                <a:ea typeface="+mj-ea"/>
              </a:rPr>
              <a:t>4.</a:t>
            </a:r>
            <a:r>
              <a:rPr kumimoji="1" lang="ja-JP" altLang="en-US" sz="1600" dirty="0" smtClean="0">
                <a:latin typeface="+mj-ea"/>
                <a:ea typeface="+mj-ea"/>
              </a:rPr>
              <a:t>町税等に滞納が無い世帯であること。</a:t>
            </a:r>
            <a:endParaRPr kumimoji="1" lang="en-US" altLang="ja-JP" sz="1600" dirty="0" smtClean="0">
              <a:latin typeface="+mj-ea"/>
              <a:ea typeface="+mj-ea"/>
            </a:endParaRPr>
          </a:p>
          <a:p>
            <a:pPr defTabSz="342900">
              <a:lnSpc>
                <a:spcPts val="1600"/>
              </a:lnSpc>
              <a:defRPr/>
            </a:pPr>
            <a:r>
              <a:rPr kumimoji="1" lang="ja-JP" altLang="en-US" sz="1600" dirty="0" smtClean="0">
                <a:latin typeface="+mj-ea"/>
                <a:ea typeface="+mj-ea"/>
              </a:rPr>
              <a:t>　</a:t>
            </a:r>
            <a:r>
              <a:rPr kumimoji="1" lang="en-US" altLang="ja-JP" sz="1600" dirty="0" smtClean="0">
                <a:latin typeface="+mj-ea"/>
                <a:ea typeface="+mj-ea"/>
              </a:rPr>
              <a:t>5.</a:t>
            </a:r>
            <a:r>
              <a:rPr kumimoji="1" lang="ja-JP" altLang="en-US" sz="1600" dirty="0" smtClean="0">
                <a:latin typeface="+mj-ea"/>
                <a:ea typeface="+mj-ea"/>
              </a:rPr>
              <a:t>他の公的制度による家賃補助等を受けていないこと。</a:t>
            </a:r>
            <a:endParaRPr kumimoji="1" lang="en-US" altLang="ja-JP" sz="1600" dirty="0" smtClean="0">
              <a:latin typeface="+mj-ea"/>
              <a:ea typeface="+mj-ea"/>
            </a:endParaRPr>
          </a:p>
          <a:p>
            <a:pPr defTabSz="342900">
              <a:lnSpc>
                <a:spcPts val="1600"/>
              </a:lnSpc>
              <a:defRPr/>
            </a:pPr>
            <a:r>
              <a:rPr kumimoji="1" lang="ja-JP" altLang="en-US" sz="1600" dirty="0" smtClean="0">
                <a:latin typeface="+mj-ea"/>
                <a:ea typeface="+mj-ea"/>
              </a:rPr>
              <a:t>　</a:t>
            </a:r>
            <a:r>
              <a:rPr kumimoji="1" lang="en-US" altLang="ja-JP" sz="1600" dirty="0" smtClean="0">
                <a:latin typeface="+mj-ea"/>
                <a:ea typeface="+mj-ea"/>
              </a:rPr>
              <a:t>6.</a:t>
            </a:r>
            <a:r>
              <a:rPr kumimoji="1" lang="ja-JP" altLang="en-US" sz="1600" dirty="0" smtClean="0">
                <a:latin typeface="+mj-ea"/>
                <a:ea typeface="+mj-ea"/>
              </a:rPr>
              <a:t>過去にこの制度に基づく補助</a:t>
            </a:r>
            <a:r>
              <a:rPr kumimoji="1" lang="ja-JP" altLang="en-US" sz="1600" dirty="0">
                <a:latin typeface="+mj-ea"/>
                <a:ea typeface="+mj-ea"/>
              </a:rPr>
              <a:t>等を</a:t>
            </a:r>
            <a:r>
              <a:rPr kumimoji="1" lang="ja-JP" altLang="en-US" sz="1600" dirty="0" smtClean="0">
                <a:latin typeface="+mj-ea"/>
                <a:ea typeface="+mj-ea"/>
              </a:rPr>
              <a:t>受けていないこと。</a:t>
            </a:r>
            <a:endParaRPr kumimoji="1" lang="en-US" altLang="ja-JP" sz="1600" dirty="0" smtClean="0">
              <a:latin typeface="+mj-ea"/>
              <a:ea typeface="+mj-ea"/>
            </a:endParaRPr>
          </a:p>
          <a:p>
            <a:pPr defTabSz="342900">
              <a:lnSpc>
                <a:spcPts val="1600"/>
              </a:lnSpc>
              <a:defRPr/>
            </a:pPr>
            <a:r>
              <a:rPr kumimoji="1" lang="ja-JP" altLang="en-US" sz="1600" dirty="0">
                <a:latin typeface="+mj-ea"/>
                <a:ea typeface="+mj-ea"/>
              </a:rPr>
              <a:t>　</a:t>
            </a:r>
            <a:r>
              <a:rPr kumimoji="1" lang="en-US" altLang="ja-JP" sz="1600" dirty="0" smtClean="0">
                <a:latin typeface="+mj-ea"/>
                <a:ea typeface="+mj-ea"/>
              </a:rPr>
              <a:t>7.</a:t>
            </a:r>
            <a:r>
              <a:rPr kumimoji="1" lang="ja-JP" altLang="en-US" sz="1600" dirty="0" smtClean="0">
                <a:latin typeface="+mj-ea"/>
                <a:ea typeface="+mj-ea"/>
              </a:rPr>
              <a:t>新居となる住居が町内にあること</a:t>
            </a:r>
            <a:r>
              <a:rPr kumimoji="1" lang="ja-JP" altLang="en-US" sz="1600" dirty="0" smtClean="0">
                <a:latin typeface="+mj-ea"/>
                <a:ea typeface="+mj-ea"/>
              </a:rPr>
              <a:t>。</a:t>
            </a:r>
            <a:endParaRPr kumimoji="1" lang="ja-JP" altLang="en-US" sz="1600" dirty="0"/>
          </a:p>
          <a:p>
            <a:r>
              <a:rPr kumimoji="1" lang="ja-JP" altLang="en-US" sz="1600" dirty="0" smtClean="0">
                <a:latin typeface="+mj-ea"/>
                <a:ea typeface="+mj-ea"/>
              </a:rPr>
              <a:t>⇒以上</a:t>
            </a:r>
            <a:r>
              <a:rPr kumimoji="1" lang="ja-JP" altLang="en-US" sz="1600" b="1" u="sng" dirty="0">
                <a:latin typeface="+mj-ea"/>
                <a:ea typeface="+mj-ea"/>
              </a:rPr>
              <a:t>７</a:t>
            </a:r>
            <a:r>
              <a:rPr kumimoji="1" lang="ja-JP" altLang="en-US" sz="1600" b="1" u="sng" dirty="0" smtClean="0">
                <a:latin typeface="+mj-ea"/>
                <a:ea typeface="+mj-ea"/>
              </a:rPr>
              <a:t>つ全てに「</a:t>
            </a:r>
            <a:r>
              <a:rPr kumimoji="1" lang="ja-JP" altLang="en-US" sz="1600" b="1" u="sng" dirty="0">
                <a:latin typeface="+mj-ea"/>
                <a:ea typeface="+mj-ea"/>
              </a:rPr>
              <a:t>当</a:t>
            </a:r>
            <a:r>
              <a:rPr kumimoji="1" lang="ja-JP" altLang="en-US" sz="1600" b="1" u="sng" dirty="0" smtClean="0">
                <a:latin typeface="+mj-ea"/>
                <a:ea typeface="+mj-ea"/>
              </a:rPr>
              <a:t>てはまる</a:t>
            </a:r>
            <a:r>
              <a:rPr kumimoji="1" lang="ja-JP" altLang="en-US" sz="1600" b="1" u="sng" smtClean="0">
                <a:latin typeface="+mj-ea"/>
                <a:ea typeface="+mj-ea"/>
              </a:rPr>
              <a:t>」</a:t>
            </a:r>
            <a:r>
              <a:rPr kumimoji="1" lang="ja-JP" altLang="en-US" sz="1600" b="1" u="sng" smtClean="0">
                <a:latin typeface="+mj-ea"/>
                <a:ea typeface="+mj-ea"/>
              </a:rPr>
              <a:t>方</a:t>
            </a:r>
            <a:r>
              <a:rPr kumimoji="1" lang="ja-JP" altLang="en-US" sz="1600" dirty="0">
                <a:latin typeface="+mj-ea"/>
                <a:ea typeface="+mj-ea"/>
              </a:rPr>
              <a:t>が</a:t>
            </a:r>
            <a:r>
              <a:rPr kumimoji="1" lang="ja-JP" altLang="en-US" sz="1600" smtClean="0">
                <a:latin typeface="+mj-ea"/>
                <a:ea typeface="+mj-ea"/>
              </a:rPr>
              <a:t>、</a:t>
            </a:r>
            <a:r>
              <a:rPr kumimoji="1" lang="ja-JP" altLang="en-US" sz="1600" dirty="0" smtClean="0">
                <a:latin typeface="+mj-ea"/>
                <a:ea typeface="+mj-ea"/>
              </a:rPr>
              <a:t>補助の対象となります</a:t>
            </a:r>
            <a:r>
              <a:rPr lang="ja-JP" altLang="en-US" sz="1600" dirty="0" smtClean="0">
                <a:latin typeface="+mj-ea"/>
                <a:ea typeface="+mj-ea"/>
              </a:rPr>
              <a:t>。</a:t>
            </a:r>
            <a:endParaRPr lang="en-US" altLang="ja-JP" sz="1600" dirty="0" smtClean="0">
              <a:latin typeface="+mj-ea"/>
              <a:ea typeface="+mj-ea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5019158" y="8917957"/>
            <a:ext cx="1502692" cy="514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endParaRPr lang="ja-JP" altLang="en-US" sz="1100" u="dbl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</a:endParaRPr>
          </a:p>
        </p:txBody>
      </p:sp>
      <p:sp>
        <p:nvSpPr>
          <p:cNvPr id="6" name="横巻き 5"/>
          <p:cNvSpPr/>
          <p:nvPr/>
        </p:nvSpPr>
        <p:spPr>
          <a:xfrm>
            <a:off x="764704" y="0"/>
            <a:ext cx="5328592" cy="1066282"/>
          </a:xfrm>
          <a:prstGeom prst="horizontalScroll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令和４年度</a:t>
            </a:r>
            <a:endParaRPr lang="en-US" altLang="ja-JP" sz="2800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8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甲良町</a:t>
            </a:r>
            <a:r>
              <a:rPr kumimoji="1" lang="ja-JP" altLang="en-US" sz="28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結婚新生活支援事業</a:t>
            </a:r>
            <a:endParaRPr kumimoji="1" lang="ja-JP" altLang="en-US" sz="28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564904" y="8192153"/>
            <a:ext cx="38789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+mj-ea"/>
                <a:ea typeface="+mj-ea"/>
              </a:rPr>
              <a:t>【</a:t>
            </a:r>
            <a:r>
              <a:rPr kumimoji="1" lang="ja-JP" altLang="en-US" sz="1400" dirty="0" smtClean="0">
                <a:latin typeface="+mj-ea"/>
                <a:ea typeface="+mj-ea"/>
              </a:rPr>
              <a:t>お問合せ先および申請先</a:t>
            </a:r>
            <a:r>
              <a:rPr kumimoji="1" lang="en-US" altLang="ja-JP" sz="1400" dirty="0" smtClean="0">
                <a:latin typeface="+mj-ea"/>
                <a:ea typeface="+mj-ea"/>
              </a:rPr>
              <a:t>】</a:t>
            </a:r>
          </a:p>
          <a:p>
            <a:r>
              <a:rPr lang="ja-JP" altLang="en-US" sz="1400" dirty="0" smtClean="0">
                <a:latin typeface="+mj-ea"/>
                <a:ea typeface="+mj-ea"/>
              </a:rPr>
              <a:t>名称：甲良町役場　建設水道課</a:t>
            </a:r>
            <a:endParaRPr kumimoji="1" lang="en-US" altLang="ja-JP" sz="1400" dirty="0" smtClean="0">
              <a:latin typeface="+mj-ea"/>
              <a:ea typeface="+mj-ea"/>
            </a:endParaRPr>
          </a:p>
          <a:p>
            <a:r>
              <a:rPr lang="ja-JP" altLang="en-US" sz="1400" dirty="0" smtClean="0">
                <a:latin typeface="+mj-ea"/>
                <a:ea typeface="+mj-ea"/>
              </a:rPr>
              <a:t>住所：滋賀県犬上郡甲良町大字在士３５３番地１</a:t>
            </a:r>
            <a:endParaRPr lang="en-US" altLang="ja-JP" sz="1400" dirty="0" smtClean="0">
              <a:latin typeface="+mj-ea"/>
              <a:ea typeface="+mj-ea"/>
            </a:endParaRPr>
          </a:p>
          <a:p>
            <a:r>
              <a:rPr kumimoji="1" lang="ja-JP" altLang="en-US" sz="1400" dirty="0" smtClean="0">
                <a:latin typeface="+mj-ea"/>
                <a:ea typeface="+mj-ea"/>
              </a:rPr>
              <a:t>電話番号：</a:t>
            </a:r>
            <a:r>
              <a:rPr kumimoji="1" lang="en-US" altLang="ja-JP" sz="1400" dirty="0" smtClean="0">
                <a:latin typeface="+mj-ea"/>
                <a:ea typeface="+mj-ea"/>
              </a:rPr>
              <a:t>0749-38-5068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74893" y="1985662"/>
            <a:ext cx="1585955" cy="3231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　１．補助対象</a:t>
            </a:r>
            <a:endParaRPr lang="en-US" altLang="ja-JP" sz="15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461732" y="2378187"/>
            <a:ext cx="5877238" cy="2696845"/>
          </a:xfrm>
          <a:prstGeom prst="roundRect">
            <a:avLst/>
          </a:prstGeom>
          <a:noFill/>
          <a:ln w="571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92868" y="5254955"/>
            <a:ext cx="2056747" cy="3231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　</a:t>
            </a:r>
            <a:r>
              <a:rPr kumimoji="1" lang="ja-JP" altLang="en-US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２．対象となる費用</a:t>
            </a:r>
            <a:endParaRPr lang="en-US" altLang="ja-JP" sz="15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36349" y="5523880"/>
            <a:ext cx="5756965" cy="151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kumimoji="1" lang="ja-JP" alt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　　</a:t>
            </a:r>
            <a:endParaRPr kumimoji="1" lang="en-US" altLang="ja-JP" sz="1100" dirty="0"/>
          </a:p>
          <a:p>
            <a:pPr fontAlgn="t"/>
            <a:r>
              <a:rPr lang="ja-JP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◇</a:t>
            </a:r>
            <a:r>
              <a:rPr kumimoji="1" lang="ja-JP" altLang="ja-JP" dirty="0" smtClean="0">
                <a:latin typeface="+mj-ea"/>
                <a:ea typeface="+mj-ea"/>
              </a:rPr>
              <a:t>新居</a:t>
            </a:r>
            <a:r>
              <a:rPr kumimoji="1" lang="ja-JP" altLang="ja-JP" dirty="0">
                <a:latin typeface="+mj-ea"/>
                <a:ea typeface="+mj-ea"/>
              </a:rPr>
              <a:t>の住居費</a:t>
            </a:r>
            <a:endParaRPr lang="ja-JP" altLang="ja-JP" dirty="0">
              <a:latin typeface="+mj-ea"/>
              <a:ea typeface="+mj-ea"/>
            </a:endParaRPr>
          </a:p>
          <a:p>
            <a:pPr fontAlgn="t"/>
            <a:r>
              <a:rPr kumimoji="1" lang="ja-JP" altLang="en-US" b="1" dirty="0" smtClean="0">
                <a:latin typeface="+mj-ea"/>
                <a:ea typeface="+mj-ea"/>
              </a:rPr>
              <a:t>　</a:t>
            </a:r>
            <a:r>
              <a:rPr kumimoji="1" lang="ja-JP" altLang="ja-JP" sz="1400" b="1" dirty="0" smtClean="0">
                <a:latin typeface="+mj-ea"/>
                <a:ea typeface="+mj-ea"/>
              </a:rPr>
              <a:t>㋐</a:t>
            </a:r>
            <a:r>
              <a:rPr kumimoji="1" lang="ja-JP" altLang="ja-JP" sz="1400" dirty="0" smtClean="0">
                <a:latin typeface="+mj-ea"/>
                <a:ea typeface="+mj-ea"/>
              </a:rPr>
              <a:t>新居</a:t>
            </a:r>
            <a:r>
              <a:rPr kumimoji="1" lang="ja-JP" altLang="ja-JP" sz="1400" dirty="0">
                <a:latin typeface="+mj-ea"/>
                <a:ea typeface="+mj-ea"/>
              </a:rPr>
              <a:t>の購入費</a:t>
            </a:r>
            <a:endParaRPr lang="ja-JP" altLang="ja-JP" sz="1400" dirty="0">
              <a:latin typeface="+mj-ea"/>
              <a:ea typeface="+mj-ea"/>
            </a:endParaRPr>
          </a:p>
          <a:p>
            <a:pPr fontAlgn="t"/>
            <a:r>
              <a:rPr kumimoji="1" lang="ja-JP" altLang="en-US" sz="1400" dirty="0" smtClean="0">
                <a:latin typeface="+mj-ea"/>
                <a:ea typeface="+mj-ea"/>
              </a:rPr>
              <a:t>　 </a:t>
            </a:r>
            <a:r>
              <a:rPr kumimoji="1" lang="ja-JP" altLang="ja-JP" sz="1400" b="1" dirty="0" smtClean="0">
                <a:latin typeface="+mj-ea"/>
                <a:ea typeface="+mj-ea"/>
              </a:rPr>
              <a:t>㋑</a:t>
            </a:r>
            <a:r>
              <a:rPr kumimoji="1" lang="ja-JP" altLang="ja-JP" sz="1400" dirty="0">
                <a:latin typeface="+mj-ea"/>
                <a:ea typeface="+mj-ea"/>
              </a:rPr>
              <a:t>新居の家賃、敷金・礼金、共益費、仲介</a:t>
            </a:r>
            <a:r>
              <a:rPr kumimoji="1" lang="ja-JP" altLang="ja-JP" sz="1400" dirty="0" smtClean="0">
                <a:latin typeface="+mj-ea"/>
                <a:ea typeface="+mj-ea"/>
              </a:rPr>
              <a:t>手数料</a:t>
            </a:r>
            <a:endParaRPr kumimoji="1" lang="en-US" altLang="ja-JP" sz="1400" dirty="0" smtClean="0">
              <a:latin typeface="+mj-ea"/>
              <a:ea typeface="+mj-ea"/>
            </a:endParaRPr>
          </a:p>
          <a:p>
            <a:pPr fontAlgn="t"/>
            <a:endParaRPr lang="ja-JP" altLang="ja-JP" sz="1400" dirty="0">
              <a:latin typeface="+mj-ea"/>
              <a:ea typeface="+mj-ea"/>
            </a:endParaRPr>
          </a:p>
          <a:p>
            <a:pPr defTabSz="342900">
              <a:lnSpc>
                <a:spcPts val="1600"/>
              </a:lnSpc>
              <a:defRPr/>
            </a:pPr>
            <a:r>
              <a:rPr lang="en-US" altLang="ja-JP" sz="1600" dirty="0" smtClean="0">
                <a:latin typeface="+mj-ea"/>
                <a:ea typeface="+mj-ea"/>
              </a:rPr>
              <a:t>※</a:t>
            </a:r>
            <a:r>
              <a:rPr lang="ja-JP" altLang="en-US" sz="1600" dirty="0" smtClean="0">
                <a:latin typeface="+mj-ea"/>
                <a:ea typeface="+mj-ea"/>
              </a:rPr>
              <a:t>対象となる住居が町内にあること</a:t>
            </a:r>
            <a:endParaRPr lang="en-US" altLang="ja-JP" sz="1600" dirty="0" smtClean="0">
              <a:latin typeface="+mj-ea"/>
              <a:ea typeface="+mj-ea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04507" y="7437224"/>
            <a:ext cx="1556341" cy="3231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　</a:t>
            </a:r>
            <a:r>
              <a:rPr kumimoji="1" lang="ja-JP" altLang="en-US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３．申請方法</a:t>
            </a:r>
            <a:endParaRPr lang="en-US" altLang="ja-JP" sz="15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6" name="右中かっこ 35"/>
          <p:cNvSpPr/>
          <p:nvPr/>
        </p:nvSpPr>
        <p:spPr>
          <a:xfrm>
            <a:off x="4314557" y="5840769"/>
            <a:ext cx="340037" cy="122244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579861" y="5857754"/>
            <a:ext cx="1953486" cy="1205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kumimoji="1" lang="ja-JP" alt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　　</a:t>
            </a:r>
            <a:endParaRPr kumimoji="1" lang="en-US" altLang="ja-JP" sz="1100" dirty="0"/>
          </a:p>
          <a:p>
            <a:r>
              <a:rPr kumimoji="1" lang="ja-JP" altLang="en-US" sz="1400" dirty="0" smtClean="0">
                <a:latin typeface="+mj-ea"/>
                <a:ea typeface="+mj-ea"/>
              </a:rPr>
              <a:t>㋐～㋑を合わせて</a:t>
            </a:r>
            <a:endParaRPr kumimoji="1" lang="en-US" altLang="ja-JP" sz="1400" dirty="0" smtClean="0">
              <a:latin typeface="+mj-ea"/>
              <a:ea typeface="+mj-ea"/>
            </a:endParaRPr>
          </a:p>
          <a:p>
            <a:r>
              <a:rPr kumimoji="1" lang="en-US" altLang="ja-JP" sz="1400" dirty="0" smtClean="0">
                <a:latin typeface="+mj-ea"/>
                <a:ea typeface="+mj-ea"/>
              </a:rPr>
              <a:t>1</a:t>
            </a:r>
            <a:r>
              <a:rPr kumimoji="1" lang="ja-JP" altLang="en-US" sz="1400" dirty="0">
                <a:latin typeface="+mj-ea"/>
                <a:ea typeface="+mj-ea"/>
              </a:rPr>
              <a:t>世帯</a:t>
            </a:r>
            <a:r>
              <a:rPr kumimoji="1" lang="ja-JP" altLang="en-US" sz="1400" dirty="0" smtClean="0">
                <a:latin typeface="+mj-ea"/>
                <a:ea typeface="+mj-ea"/>
              </a:rPr>
              <a:t>あたり</a:t>
            </a:r>
            <a:endParaRPr kumimoji="1" lang="en-US" altLang="ja-JP" sz="1400" dirty="0" smtClean="0">
              <a:latin typeface="+mj-ea"/>
              <a:ea typeface="+mj-ea"/>
            </a:endParaRPr>
          </a:p>
          <a:p>
            <a:r>
              <a:rPr kumimoji="1" lang="ja-JP" altLang="en-US" sz="1600" b="1" u="sng" dirty="0" smtClean="0">
                <a:solidFill>
                  <a:srgbClr val="FF0000"/>
                </a:solidFill>
                <a:latin typeface="+mj-ea"/>
                <a:ea typeface="+mj-ea"/>
              </a:rPr>
              <a:t>最大６０万円</a:t>
            </a:r>
            <a:r>
              <a:rPr kumimoji="1" lang="ja-JP" altLang="en-US" sz="1400" dirty="0">
                <a:latin typeface="+mj-ea"/>
                <a:ea typeface="+mj-ea"/>
              </a:rPr>
              <a:t>です。</a:t>
            </a:r>
            <a:endParaRPr kumimoji="1" lang="en-US" altLang="ja-JP" sz="1400" dirty="0">
              <a:latin typeface="+mj-ea"/>
              <a:ea typeface="+mj-ea"/>
            </a:endParaRPr>
          </a:p>
          <a:p>
            <a:pPr defTabSz="342900">
              <a:lnSpc>
                <a:spcPts val="1600"/>
              </a:lnSpc>
              <a:defRPr/>
            </a:pPr>
            <a:endParaRPr lang="en-US" altLang="ja-JP" sz="1500" dirty="0" smtClean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467640" y="5630698"/>
            <a:ext cx="5871330" cy="1578223"/>
          </a:xfrm>
          <a:prstGeom prst="roundRect">
            <a:avLst/>
          </a:prstGeom>
          <a:noFill/>
          <a:ln w="571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82005" y="7634509"/>
            <a:ext cx="5756965" cy="1020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kumimoji="1" lang="ja-JP" alt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　　</a:t>
            </a:r>
            <a:endParaRPr kumimoji="1" lang="en-US" altLang="ja-JP" sz="1100" dirty="0"/>
          </a:p>
          <a:p>
            <a:r>
              <a:rPr kumimoji="1" lang="ja-JP" altLang="en-US" sz="1600" dirty="0">
                <a:latin typeface="+mj-ea"/>
                <a:ea typeface="+mj-ea"/>
              </a:rPr>
              <a:t>必要な手続や書類について、下記お問合せ先</a:t>
            </a:r>
            <a:r>
              <a:rPr kumimoji="1" lang="ja-JP" altLang="en-US" sz="1600" dirty="0" smtClean="0">
                <a:latin typeface="+mj-ea"/>
                <a:ea typeface="+mj-ea"/>
              </a:rPr>
              <a:t>にご確認</a:t>
            </a:r>
            <a:r>
              <a:rPr kumimoji="1" lang="ja-JP" altLang="en-US" sz="1600" dirty="0">
                <a:latin typeface="+mj-ea"/>
                <a:ea typeface="+mj-ea"/>
              </a:rPr>
              <a:t>の上</a:t>
            </a:r>
            <a:r>
              <a:rPr kumimoji="1" lang="ja-JP" altLang="en-US" sz="1600" dirty="0" smtClean="0">
                <a:latin typeface="+mj-ea"/>
                <a:ea typeface="+mj-ea"/>
              </a:rPr>
              <a:t>、</a:t>
            </a:r>
            <a:endParaRPr kumimoji="1" lang="en-US" altLang="ja-JP" sz="1600" dirty="0" smtClean="0">
              <a:latin typeface="+mj-ea"/>
              <a:ea typeface="+mj-ea"/>
            </a:endParaRPr>
          </a:p>
          <a:p>
            <a:r>
              <a:rPr kumimoji="1" lang="ja-JP" altLang="en-US" sz="1600" u="sng" dirty="0" smtClean="0">
                <a:latin typeface="+mj-ea"/>
                <a:ea typeface="+mj-ea"/>
              </a:rPr>
              <a:t>直接</a:t>
            </a:r>
            <a:r>
              <a:rPr kumimoji="1" lang="ja-JP" altLang="en-US" sz="1600" u="sng" dirty="0">
                <a:latin typeface="+mj-ea"/>
                <a:ea typeface="+mj-ea"/>
              </a:rPr>
              <a:t>申請</a:t>
            </a:r>
            <a:r>
              <a:rPr kumimoji="1" lang="ja-JP" altLang="en-US" sz="1600" dirty="0">
                <a:latin typeface="+mj-ea"/>
                <a:ea typeface="+mj-ea"/>
              </a:rPr>
              <a:t>してください。</a:t>
            </a:r>
          </a:p>
          <a:p>
            <a:pPr defTabSz="342900">
              <a:lnSpc>
                <a:spcPts val="1600"/>
              </a:lnSpc>
              <a:defRPr/>
            </a:pPr>
            <a:endParaRPr lang="en-US" altLang="ja-JP" sz="1500" dirty="0" smtClean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496102" y="7803424"/>
            <a:ext cx="5866598" cy="1381147"/>
          </a:xfrm>
          <a:prstGeom prst="roundRect">
            <a:avLst/>
          </a:prstGeom>
          <a:noFill/>
          <a:ln w="571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2" name="図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8960" y="1738903"/>
            <a:ext cx="528975" cy="639284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311" y="7324169"/>
            <a:ext cx="488767" cy="488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645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オーガニック">
  <a:themeElements>
    <a:clrScheme name="オーガニック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オーガニック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オーガニック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11050</TotalTime>
  <Words>17</Words>
  <Application>Microsoft Office PowerPoint</Application>
  <PresentationFormat>A4 210 x 297 mm</PresentationFormat>
  <Paragraphs>35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ＭＳ Ｐゴシック</vt:lpstr>
      <vt:lpstr>ＭＳ Ｐ明朝</vt:lpstr>
      <vt:lpstr>Angsana New</vt:lpstr>
      <vt:lpstr>Arial</vt:lpstr>
      <vt:lpstr>Calibri</vt:lpstr>
      <vt:lpstr>Garamond</vt:lpstr>
      <vt:lpstr>オーガニック</vt:lpstr>
      <vt:lpstr>PowerPoint プレゼンテーション</vt:lpstr>
    </vt:vector>
  </TitlesOfParts>
  <Company>経済産業省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表紙</dc:title>
  <dc:creator>情報システム厚生課</dc:creator>
  <cp:lastModifiedBy>甲良町</cp:lastModifiedBy>
  <cp:revision>1109</cp:revision>
  <cp:lastPrinted>2021-06-29T05:16:02Z</cp:lastPrinted>
  <dcterms:created xsi:type="dcterms:W3CDTF">2009-07-10T06:40:36Z</dcterms:created>
  <dcterms:modified xsi:type="dcterms:W3CDTF">2022-06-10T08:01:42Z</dcterms:modified>
</cp:coreProperties>
</file>